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8.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notesSlides/notesSlide11.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12.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notesSlides/notesSlide13.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96" r:id="rId2"/>
    <p:sldId id="295" r:id="rId3"/>
    <p:sldId id="312" r:id="rId4"/>
    <p:sldId id="302" r:id="rId5"/>
    <p:sldId id="303" r:id="rId6"/>
    <p:sldId id="304" r:id="rId7"/>
    <p:sldId id="305" r:id="rId8"/>
    <p:sldId id="306" r:id="rId9"/>
    <p:sldId id="307" r:id="rId10"/>
    <p:sldId id="308" r:id="rId11"/>
    <p:sldId id="309" r:id="rId12"/>
    <p:sldId id="310" r:id="rId13"/>
    <p:sldId id="311" r:id="rId14"/>
    <p:sldId id="314" r:id="rId15"/>
    <p:sldId id="301" r:id="rId1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G003" initials="D" lastIdx="1" clrIdx="0">
    <p:extLst>
      <p:ext uri="{19B8F6BF-5375-455C-9EA6-DF929625EA0E}">
        <p15:presenceInfo xmlns:p15="http://schemas.microsoft.com/office/powerpoint/2012/main" userId="DG00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DD5B21"/>
    <a:srgbClr val="0092D2"/>
    <a:srgbClr val="F2AF1E"/>
    <a:srgbClr val="8BC53F"/>
    <a:srgbClr val="9EC6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971" autoAdjust="0"/>
    <p:restoredTop sz="94434" autoAdjust="0"/>
  </p:normalViewPr>
  <p:slideViewPr>
    <p:cSldViewPr snapToGrid="0" snapToObjects="1" showGuides="1">
      <p:cViewPr varScale="1">
        <p:scale>
          <a:sx n="71" d="100"/>
          <a:sy n="71" d="100"/>
        </p:scale>
        <p:origin x="1134" y="60"/>
      </p:cViewPr>
      <p:guideLst>
        <p:guide orient="horz"/>
        <p:guide pos="5759"/>
      </p:guideLst>
    </p:cSldViewPr>
  </p:slideViewPr>
  <p:notesTextViewPr>
    <p:cViewPr>
      <p:scale>
        <a:sx n="100" d="100"/>
        <a:sy n="100" d="100"/>
      </p:scale>
      <p:origin x="0" y="0"/>
    </p:cViewPr>
  </p:notesTextViewPr>
  <p:notesViewPr>
    <p:cSldViewPr snapToGrid="0" snapToObjects="1">
      <p:cViewPr varScale="1">
        <p:scale>
          <a:sx n="53" d="100"/>
          <a:sy n="53" d="100"/>
        </p:scale>
        <p:origin x="2814" y="8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4545129906201"/>
          <c:y val="3.5234462879640042E-2"/>
          <c:w val="0.84158415841584155"/>
          <c:h val="0.74022346368715164"/>
        </c:manualLayout>
      </c:layout>
      <c:barChart>
        <c:barDir val="col"/>
        <c:grouping val="clustered"/>
        <c:varyColors val="0"/>
        <c:ser>
          <c:idx val="0"/>
          <c:order val="0"/>
          <c:tx>
            <c:strRef>
              <c:f>Sheet1!$A$2</c:f>
              <c:strCache>
                <c:ptCount val="1"/>
                <c:pt idx="0">
                  <c:v>01/12/2015</c:v>
                </c:pt>
              </c:strCache>
            </c:strRef>
          </c:tx>
          <c:spPr>
            <a:gradFill rotWithShape="0">
              <a:gsLst>
                <a:gs pos="1000">
                  <a:srgbClr val="000000"/>
                </a:gs>
                <a:gs pos="50000">
                  <a:srgbClr val="6699FF"/>
                </a:gs>
                <a:gs pos="100000">
                  <a:srgbClr val="000000"/>
                </a:gs>
              </a:gsLst>
              <a:lin ang="0" scaled="1"/>
            </a:gradFill>
            <a:ln w="20614">
              <a:noFill/>
            </a:ln>
          </c:spPr>
          <c:invertIfNegative val="0"/>
          <c:cat>
            <c:strRef>
              <c:f>Sheet1!$B$1:$G$1</c:f>
              <c:strCache>
                <c:ptCount val="5"/>
                <c:pt idx="0">
                  <c:v>Vida</c:v>
                </c:pt>
                <c:pt idx="1">
                  <c:v>Pensiones</c:v>
                </c:pt>
                <c:pt idx="2">
                  <c:v>A. Y E.</c:v>
                </c:pt>
                <c:pt idx="3">
                  <c:v>Automóviles</c:v>
                </c:pt>
                <c:pt idx="4">
                  <c:v>Daños s/ Autos</c:v>
                </c:pt>
              </c:strCache>
            </c:strRef>
          </c:cat>
          <c:val>
            <c:numRef>
              <c:f>Sheet1!$B$2:$G$2</c:f>
              <c:numCache>
                <c:formatCode>#,##0</c:formatCode>
                <c:ptCount val="6"/>
                <c:pt idx="0">
                  <c:v>186326.58465076998</c:v>
                </c:pt>
                <c:pt idx="1">
                  <c:v>19286.087888549999</c:v>
                </c:pt>
                <c:pt idx="2">
                  <c:v>69617.766422999994</c:v>
                </c:pt>
                <c:pt idx="3">
                  <c:v>91101.96582669999</c:v>
                </c:pt>
                <c:pt idx="4">
                  <c:v>68033.738781289998</c:v>
                </c:pt>
                <c:pt idx="5">
                  <c:v>434366.14357030997</c:v>
                </c:pt>
              </c:numCache>
            </c:numRef>
          </c:val>
        </c:ser>
        <c:ser>
          <c:idx val="1"/>
          <c:order val="1"/>
          <c:tx>
            <c:strRef>
              <c:f>Sheet1!$A$3</c:f>
              <c:strCache>
                <c:ptCount val="1"/>
                <c:pt idx="0">
                  <c:v>01/12/2014</c:v>
                </c:pt>
              </c:strCache>
            </c:strRef>
          </c:tx>
          <c:spPr>
            <a:gradFill rotWithShape="0">
              <a:gsLst>
                <a:gs pos="16000">
                  <a:srgbClr val="FFFFFF">
                    <a:lumMod val="50000"/>
                  </a:srgbClr>
                </a:gs>
                <a:gs pos="50000">
                  <a:srgbClr val="FFFFFF"/>
                </a:gs>
                <a:gs pos="95000">
                  <a:srgbClr val="FFFFFF">
                    <a:lumMod val="50000"/>
                  </a:srgbClr>
                </a:gs>
              </a:gsLst>
              <a:lin ang="0" scaled="1"/>
            </a:gradFill>
            <a:ln w="20614">
              <a:noFill/>
            </a:ln>
          </c:spPr>
          <c:invertIfNegative val="0"/>
          <c:dPt>
            <c:idx val="0"/>
            <c:invertIfNegative val="0"/>
            <c:bubble3D val="0"/>
            <c:spPr>
              <a:gradFill flip="none" rotWithShape="1">
                <a:gsLst>
                  <a:gs pos="16000">
                    <a:srgbClr val="FFFFFF">
                      <a:lumMod val="50000"/>
                    </a:srgbClr>
                  </a:gs>
                  <a:gs pos="50000">
                    <a:srgbClr val="FFFFFF"/>
                  </a:gs>
                  <a:gs pos="95000">
                    <a:srgbClr val="FFFFFF">
                      <a:lumMod val="50000"/>
                    </a:srgbClr>
                  </a:gs>
                </a:gsLst>
                <a:lin ang="0" scaled="0"/>
                <a:tileRect/>
              </a:gradFill>
              <a:ln w="20614">
                <a:noFill/>
              </a:ln>
            </c:spPr>
          </c:dPt>
          <c:cat>
            <c:strRef>
              <c:f>Sheet1!$B$1:$G$1</c:f>
              <c:strCache>
                <c:ptCount val="5"/>
                <c:pt idx="0">
                  <c:v>Vida</c:v>
                </c:pt>
                <c:pt idx="1">
                  <c:v>Pensiones</c:v>
                </c:pt>
                <c:pt idx="2">
                  <c:v>A. Y E.</c:v>
                </c:pt>
                <c:pt idx="3">
                  <c:v>Automóviles</c:v>
                </c:pt>
                <c:pt idx="4">
                  <c:v>Daños s/ Autos</c:v>
                </c:pt>
              </c:strCache>
            </c:strRef>
          </c:cat>
          <c:val>
            <c:numRef>
              <c:f>Sheet1!$B$3:$G$3</c:f>
              <c:numCache>
                <c:formatCode>#,##0</c:formatCode>
                <c:ptCount val="6"/>
                <c:pt idx="0">
                  <c:v>159199.23468341</c:v>
                </c:pt>
                <c:pt idx="1">
                  <c:v>19718.62149378</c:v>
                </c:pt>
                <c:pt idx="2">
                  <c:v>59138.014189940004</c:v>
                </c:pt>
                <c:pt idx="3">
                  <c:v>75641.183605109996</c:v>
                </c:pt>
                <c:pt idx="4">
                  <c:v>68913.688000929993</c:v>
                </c:pt>
                <c:pt idx="5">
                  <c:v>382610.74197317002</c:v>
                </c:pt>
              </c:numCache>
            </c:numRef>
          </c:val>
        </c:ser>
        <c:dLbls>
          <c:showLegendKey val="0"/>
          <c:showVal val="0"/>
          <c:showCatName val="0"/>
          <c:showSerName val="0"/>
          <c:showPercent val="0"/>
          <c:showBubbleSize val="0"/>
        </c:dLbls>
        <c:gapWidth val="60"/>
        <c:axId val="1874641552"/>
        <c:axId val="1874641008"/>
      </c:barChart>
      <c:catAx>
        <c:axId val="1874641552"/>
        <c:scaling>
          <c:orientation val="minMax"/>
        </c:scaling>
        <c:delete val="0"/>
        <c:axPos val="b"/>
        <c:numFmt formatCode="General" sourceLinked="1"/>
        <c:majorTickMark val="out"/>
        <c:minorTickMark val="none"/>
        <c:tickLblPos val="nextTo"/>
        <c:spPr>
          <a:ln w="2577">
            <a:solidFill>
              <a:schemeClr val="tx1"/>
            </a:solidFill>
            <a:prstDash val="solid"/>
          </a:ln>
        </c:spPr>
        <c:txPr>
          <a:bodyPr rot="0" vert="horz"/>
          <a:lstStyle/>
          <a:p>
            <a:pPr>
              <a:defRPr sz="974" b="1" i="0" u="none" strike="noStrike" baseline="0">
                <a:solidFill>
                  <a:schemeClr val="tx1"/>
                </a:solidFill>
                <a:latin typeface="Tahoma"/>
                <a:ea typeface="Tahoma"/>
                <a:cs typeface="Tahoma"/>
              </a:defRPr>
            </a:pPr>
            <a:endParaRPr lang="es-MX"/>
          </a:p>
        </c:txPr>
        <c:crossAx val="1874641008"/>
        <c:crosses val="autoZero"/>
        <c:auto val="1"/>
        <c:lblAlgn val="ctr"/>
        <c:lblOffset val="100"/>
        <c:tickLblSkip val="1"/>
        <c:tickMarkSkip val="1"/>
        <c:noMultiLvlLbl val="0"/>
      </c:catAx>
      <c:valAx>
        <c:axId val="1874641008"/>
        <c:scaling>
          <c:orientation val="minMax"/>
          <c:max val="200000"/>
          <c:min val="0"/>
        </c:scaling>
        <c:delete val="0"/>
        <c:axPos val="l"/>
        <c:numFmt formatCode="#,##0" sourceLinked="0"/>
        <c:majorTickMark val="out"/>
        <c:minorTickMark val="none"/>
        <c:tickLblPos val="nextTo"/>
        <c:spPr>
          <a:ln w="2577">
            <a:solidFill>
              <a:schemeClr val="tx1"/>
            </a:solidFill>
            <a:prstDash val="solid"/>
          </a:ln>
        </c:spPr>
        <c:txPr>
          <a:bodyPr rot="0" vert="horz"/>
          <a:lstStyle/>
          <a:p>
            <a:pPr>
              <a:defRPr sz="1299" b="0" i="0" u="none" strike="noStrike" baseline="0">
                <a:solidFill>
                  <a:schemeClr val="tx1"/>
                </a:solidFill>
                <a:latin typeface="Verdana"/>
                <a:ea typeface="Verdana"/>
                <a:cs typeface="Verdana"/>
              </a:defRPr>
            </a:pPr>
            <a:endParaRPr lang="es-MX"/>
          </a:p>
        </c:txPr>
        <c:crossAx val="1874641552"/>
        <c:crosses val="autoZero"/>
        <c:crossBetween val="between"/>
        <c:majorUnit val="100000"/>
        <c:minorUnit val="200"/>
      </c:valAx>
      <c:spPr>
        <a:noFill/>
        <a:ln w="20614">
          <a:noFill/>
        </a:ln>
      </c:spPr>
    </c:plotArea>
    <c:plotVisOnly val="1"/>
    <c:dispBlanksAs val="gap"/>
    <c:showDLblsOverMax val="0"/>
  </c:chart>
  <c:spPr>
    <a:noFill/>
    <a:ln>
      <a:noFill/>
    </a:ln>
  </c:spPr>
  <c:txPr>
    <a:bodyPr/>
    <a:lstStyle/>
    <a:p>
      <a:pPr>
        <a:defRPr sz="1461" b="1" i="0" u="none" strike="noStrike" baseline="0">
          <a:solidFill>
            <a:schemeClr val="tx1"/>
          </a:solidFill>
          <a:latin typeface="Verdana"/>
          <a:ea typeface="Verdana"/>
          <a:cs typeface="Verdana"/>
        </a:defRPr>
      </a:pPr>
      <a:endParaRPr lang="es-MX"/>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95545962729289"/>
          <c:y val="5.5865642708931122E-2"/>
          <c:w val="0.82408259609731516"/>
          <c:h val="0.94413407821229045"/>
        </c:manualLayout>
      </c:layout>
      <c:barChart>
        <c:barDir val="col"/>
        <c:grouping val="clustered"/>
        <c:varyColors val="0"/>
        <c:ser>
          <c:idx val="0"/>
          <c:order val="0"/>
          <c:tx>
            <c:strRef>
              <c:f>Sheet1!$A$2</c:f>
              <c:strCache>
                <c:ptCount val="1"/>
                <c:pt idx="0">
                  <c:v>dic-13</c:v>
                </c:pt>
              </c:strCache>
            </c:strRef>
          </c:tx>
          <c:spPr>
            <a:gradFill rotWithShape="0">
              <a:gsLst>
                <a:gs pos="1000">
                  <a:srgbClr val="000000"/>
                </a:gs>
                <a:gs pos="50000">
                  <a:srgbClr val="6699FF"/>
                </a:gs>
                <a:gs pos="100000">
                  <a:srgbClr val="000000"/>
                </a:gs>
              </a:gsLst>
              <a:lin ang="0" scaled="1"/>
            </a:gradFill>
            <a:ln w="5694">
              <a:noFill/>
            </a:ln>
          </c:spPr>
          <c:invertIfNegative val="0"/>
          <c:cat>
            <c:numRef>
              <c:f>Sheet1!$B$1:$H$1</c:f>
              <c:numCache>
                <c:formatCode>General</c:formatCode>
                <c:ptCount val="7"/>
              </c:numCache>
            </c:numRef>
          </c:cat>
          <c:val>
            <c:numRef>
              <c:f>Sheet1!$B$2:$H$2</c:f>
              <c:numCache>
                <c:formatCode>General</c:formatCode>
                <c:ptCount val="7"/>
                <c:pt idx="6" formatCode="#,##0">
                  <c:v>110</c:v>
                </c:pt>
              </c:numCache>
            </c:numRef>
          </c:val>
        </c:ser>
        <c:ser>
          <c:idx val="1"/>
          <c:order val="1"/>
          <c:tx>
            <c:strRef>
              <c:f>Sheet1!$A$3</c:f>
              <c:strCache>
                <c:ptCount val="1"/>
                <c:pt idx="0">
                  <c:v>dic-12</c:v>
                </c:pt>
              </c:strCache>
            </c:strRef>
          </c:tx>
          <c:spPr>
            <a:gradFill rotWithShape="0">
              <a:gsLst>
                <a:gs pos="0">
                  <a:srgbClr val="808080">
                    <a:lumMod val="50000"/>
                  </a:srgbClr>
                </a:gs>
                <a:gs pos="50000">
                  <a:srgbClr val="808080">
                    <a:lumMod val="20000"/>
                    <a:lumOff val="80000"/>
                  </a:srgbClr>
                </a:gs>
                <a:gs pos="95000">
                  <a:srgbClr val="808080">
                    <a:lumMod val="50000"/>
                  </a:srgbClr>
                </a:gs>
              </a:gsLst>
              <a:lin ang="0" scaled="1"/>
            </a:gradFill>
            <a:ln w="5694">
              <a:noFill/>
            </a:ln>
          </c:spPr>
          <c:invertIfNegative val="0"/>
          <c:cat>
            <c:numRef>
              <c:f>Sheet1!$B$1:$H$1</c:f>
              <c:numCache>
                <c:formatCode>General</c:formatCode>
                <c:ptCount val="7"/>
              </c:numCache>
            </c:numRef>
          </c:cat>
          <c:val>
            <c:numRef>
              <c:f>Sheet1!$B$3:$H$3</c:f>
              <c:numCache>
                <c:formatCode>General</c:formatCode>
                <c:ptCount val="7"/>
                <c:pt idx="6" formatCode="#,##0">
                  <c:v>112</c:v>
                </c:pt>
              </c:numCache>
            </c:numRef>
          </c:val>
        </c:ser>
        <c:dLbls>
          <c:showLegendKey val="0"/>
          <c:showVal val="0"/>
          <c:showCatName val="0"/>
          <c:showSerName val="0"/>
          <c:showPercent val="0"/>
          <c:showBubbleSize val="0"/>
        </c:dLbls>
        <c:gapWidth val="20"/>
        <c:axId val="1878381728"/>
        <c:axId val="1878382272"/>
      </c:barChart>
      <c:catAx>
        <c:axId val="1878381728"/>
        <c:scaling>
          <c:orientation val="minMax"/>
        </c:scaling>
        <c:delete val="1"/>
        <c:axPos val="b"/>
        <c:numFmt formatCode="General" sourceLinked="1"/>
        <c:majorTickMark val="out"/>
        <c:minorTickMark val="none"/>
        <c:tickLblPos val="none"/>
        <c:crossAx val="1878382272"/>
        <c:crosses val="autoZero"/>
        <c:auto val="1"/>
        <c:lblAlgn val="ctr"/>
        <c:lblOffset val="100"/>
        <c:noMultiLvlLbl val="0"/>
      </c:catAx>
      <c:valAx>
        <c:axId val="1878382272"/>
        <c:scaling>
          <c:orientation val="minMax"/>
          <c:max val="120"/>
          <c:min val="90"/>
        </c:scaling>
        <c:delete val="1"/>
        <c:axPos val="l"/>
        <c:numFmt formatCode="General" sourceLinked="1"/>
        <c:majorTickMark val="out"/>
        <c:minorTickMark val="none"/>
        <c:tickLblPos val="none"/>
        <c:crossAx val="1878381728"/>
        <c:crosses val="autoZero"/>
        <c:crossBetween val="between"/>
        <c:majorUnit val="5"/>
        <c:minorUnit val="1"/>
      </c:valAx>
      <c:spPr>
        <a:noFill/>
        <a:ln w="5694">
          <a:noFill/>
        </a:ln>
      </c:spPr>
    </c:plotArea>
    <c:plotVisOnly val="1"/>
    <c:dispBlanksAs val="gap"/>
    <c:showDLblsOverMax val="0"/>
  </c:chart>
  <c:spPr>
    <a:noFill/>
    <a:ln>
      <a:noFill/>
    </a:ln>
  </c:spPr>
  <c:txPr>
    <a:bodyPr/>
    <a:lstStyle/>
    <a:p>
      <a:pPr>
        <a:defRPr sz="404" b="1" i="0" u="none" strike="noStrike" baseline="0">
          <a:solidFill>
            <a:schemeClr val="tx1"/>
          </a:solidFill>
          <a:latin typeface="Verdana"/>
          <a:ea typeface="Verdana"/>
          <a:cs typeface="Verdana"/>
        </a:defRPr>
      </a:pPr>
      <a:endParaRPr lang="es-MX"/>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7693522906793452"/>
          <c:y val="0.26456310679611172"/>
          <c:w val="0.59557661927330152"/>
          <c:h val="0.3640776699029234"/>
        </c:manualLayout>
      </c:layout>
      <c:pie3DChart>
        <c:varyColors val="1"/>
        <c:ser>
          <c:idx val="0"/>
          <c:order val="0"/>
          <c:tx>
            <c:strRef>
              <c:f>Sheet1!$B$1</c:f>
              <c:strCache>
                <c:ptCount val="1"/>
                <c:pt idx="0">
                  <c:v>2016</c:v>
                </c:pt>
              </c:strCache>
            </c:strRef>
          </c:tx>
          <c:spPr>
            <a:solidFill>
              <a:schemeClr val="accent1"/>
            </a:solidFill>
            <a:ln w="19531">
              <a:noFill/>
            </a:ln>
          </c:spPr>
          <c:dPt>
            <c:idx val="0"/>
            <c:bubble3D val="0"/>
            <c:spPr>
              <a:gradFill rotWithShape="0">
                <a:gsLst>
                  <a:gs pos="68000">
                    <a:srgbClr val="6699FF"/>
                  </a:gs>
                  <a:gs pos="100000">
                    <a:srgbClr val="0070C0"/>
                  </a:gs>
                </a:gsLst>
                <a:lin ang="5400000" scaled="1"/>
              </a:gradFill>
              <a:ln w="19531">
                <a:noFill/>
              </a:ln>
            </c:spPr>
          </c:dPt>
          <c:dPt>
            <c:idx val="1"/>
            <c:bubble3D val="0"/>
            <c:spPr>
              <a:solidFill>
                <a:srgbClr val="D91741"/>
              </a:solidFill>
              <a:ln w="19531">
                <a:noFill/>
              </a:ln>
            </c:spPr>
          </c:dPt>
          <c:dPt>
            <c:idx val="2"/>
            <c:bubble3D val="0"/>
            <c:spPr>
              <a:gradFill flip="none" rotWithShape="1">
                <a:gsLst>
                  <a:gs pos="0">
                    <a:srgbClr val="CCFF66"/>
                  </a:gs>
                  <a:gs pos="50000">
                    <a:srgbClr val="CCFF66"/>
                  </a:gs>
                  <a:gs pos="100000">
                    <a:srgbClr val="7CC032"/>
                  </a:gs>
                </a:gsLst>
                <a:path path="rect">
                  <a:fillToRect l="100000" t="100000"/>
                </a:path>
                <a:tileRect r="-100000" b="-100000"/>
              </a:gradFill>
              <a:ln w="19531">
                <a:noFill/>
              </a:ln>
            </c:spPr>
          </c:dPt>
          <c:dPt>
            <c:idx val="3"/>
            <c:bubble3D val="0"/>
            <c:spPr>
              <a:gradFill rotWithShape="0">
                <a:gsLst>
                  <a:gs pos="0">
                    <a:srgbClr val="FFC000"/>
                  </a:gs>
                  <a:gs pos="50000">
                    <a:srgbClr val="FFFF00"/>
                  </a:gs>
                  <a:gs pos="100000">
                    <a:srgbClr val="FFC000"/>
                  </a:gs>
                </a:gsLst>
                <a:lin ang="0" scaled="1"/>
              </a:gradFill>
              <a:ln w="19531">
                <a:noFill/>
              </a:ln>
            </c:spPr>
          </c:dPt>
          <c:dPt>
            <c:idx val="4"/>
            <c:bubble3D val="0"/>
            <c:spPr>
              <a:gradFill flip="none" rotWithShape="1">
                <a:gsLst>
                  <a:gs pos="83000">
                    <a:srgbClr val="FF7C80"/>
                  </a:gs>
                  <a:gs pos="100000">
                    <a:srgbClr val="FF7C80"/>
                  </a:gs>
                </a:gsLst>
                <a:path path="rect">
                  <a:fillToRect l="100000" t="100000"/>
                </a:path>
                <a:tileRect r="-100000" b="-100000"/>
              </a:gradFill>
              <a:ln w="19531">
                <a:noFill/>
              </a:ln>
            </c:spPr>
          </c:dPt>
          <c:dLbls>
            <c:dLbl>
              <c:idx val="0"/>
              <c:layout>
                <c:manualLayout>
                  <c:x val="-0.24694542378842821"/>
                  <c:y val="-2.6018631695623692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4"/>
              <c:layout>
                <c:manualLayout>
                  <c:x val="9.338519493342419E-2"/>
                  <c:y val="-4.5197747424504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numFmt formatCode="0.0%" sourceLinked="0"/>
            <c:spPr>
              <a:noFill/>
              <a:ln w="19531">
                <a:noFill/>
              </a:ln>
            </c:spPr>
            <c:txPr>
              <a:bodyPr/>
              <a:lstStyle/>
              <a:p>
                <a:pPr>
                  <a:defRPr sz="1050" b="1" i="0" u="none" strike="noStrike" baseline="0">
                    <a:solidFill>
                      <a:schemeClr val="tx1"/>
                    </a:solidFill>
                    <a:latin typeface="Verdana"/>
                    <a:ea typeface="Verdana"/>
                    <a:cs typeface="Verdana"/>
                  </a:defRPr>
                </a:pPr>
                <a:endParaRPr lang="es-MX"/>
              </a:p>
            </c:txPr>
            <c:dLblPos val="bestFit"/>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Sheet1!$A$2:$A$6</c:f>
              <c:strCache>
                <c:ptCount val="5"/>
                <c:pt idx="0">
                  <c:v>VIDA</c:v>
                </c:pt>
                <c:pt idx="1">
                  <c:v>PENSIONES</c:v>
                </c:pt>
                <c:pt idx="2">
                  <c:v>ACC. Y ENF.</c:v>
                </c:pt>
                <c:pt idx="3">
                  <c:v>AUTOS</c:v>
                </c:pt>
                <c:pt idx="4">
                  <c:v>DAÑOS SIN AUTOS</c:v>
                </c:pt>
              </c:strCache>
            </c:strRef>
          </c:cat>
          <c:val>
            <c:numRef>
              <c:f>Sheet1!$B$2:$B$6</c:f>
              <c:numCache>
                <c:formatCode>#,##0</c:formatCode>
                <c:ptCount val="5"/>
                <c:pt idx="0">
                  <c:v>186327</c:v>
                </c:pt>
                <c:pt idx="1">
                  <c:v>19286</c:v>
                </c:pt>
                <c:pt idx="2">
                  <c:v>69618</c:v>
                </c:pt>
                <c:pt idx="3">
                  <c:v>91102</c:v>
                </c:pt>
                <c:pt idx="4">
                  <c:v>68833</c:v>
                </c:pt>
              </c:numCache>
            </c:numRef>
          </c:val>
        </c:ser>
        <c:dLbls>
          <c:showLegendKey val="0"/>
          <c:showVal val="0"/>
          <c:showCatName val="1"/>
          <c:showSerName val="0"/>
          <c:showPercent val="1"/>
          <c:showBubbleSize val="0"/>
          <c:showLeaderLines val="0"/>
        </c:dLbls>
      </c:pie3DChart>
      <c:spPr>
        <a:noFill/>
        <a:ln w="19531">
          <a:noFill/>
        </a:ln>
      </c:spPr>
    </c:plotArea>
    <c:plotVisOnly val="1"/>
    <c:dispBlanksAs val="zero"/>
    <c:showDLblsOverMax val="0"/>
  </c:chart>
  <c:spPr>
    <a:noFill/>
    <a:ln>
      <a:noFill/>
    </a:ln>
  </c:spPr>
  <c:txPr>
    <a:bodyPr/>
    <a:lstStyle/>
    <a:p>
      <a:pPr>
        <a:defRPr sz="1365" b="1" i="0" u="none" strike="noStrike" baseline="0">
          <a:solidFill>
            <a:schemeClr val="tx1"/>
          </a:solidFill>
          <a:latin typeface="Verdana"/>
          <a:ea typeface="Verdana"/>
          <a:cs typeface="Verdana"/>
        </a:defRPr>
      </a:pPr>
      <a:endParaRPr lang="es-MX"/>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6507936507936521"/>
          <c:y val="0.28708133971291888"/>
          <c:w val="0.62222222222222223"/>
          <c:h val="0.37081339712919442"/>
        </c:manualLayout>
      </c:layout>
      <c:pie3DChart>
        <c:varyColors val="1"/>
        <c:ser>
          <c:idx val="0"/>
          <c:order val="0"/>
          <c:tx>
            <c:strRef>
              <c:f>Sheet1!$B$1</c:f>
              <c:strCache>
                <c:ptCount val="1"/>
                <c:pt idx="0">
                  <c:v>2015</c:v>
                </c:pt>
              </c:strCache>
            </c:strRef>
          </c:tx>
          <c:spPr>
            <a:solidFill>
              <a:schemeClr val="accent1"/>
            </a:solidFill>
            <a:ln w="20197">
              <a:noFill/>
            </a:ln>
          </c:spPr>
          <c:dPt>
            <c:idx val="0"/>
            <c:bubble3D val="0"/>
            <c:spPr>
              <a:gradFill rotWithShape="0">
                <a:gsLst>
                  <a:gs pos="100000">
                    <a:srgbClr val="6699FF"/>
                  </a:gs>
                  <a:gs pos="100000">
                    <a:srgbClr val="FF0000"/>
                  </a:gs>
                  <a:gs pos="100000">
                    <a:srgbClr val="0070C0"/>
                  </a:gs>
                </a:gsLst>
                <a:lin ang="5400000" scaled="1"/>
              </a:gradFill>
              <a:ln w="20197">
                <a:noFill/>
              </a:ln>
            </c:spPr>
          </c:dPt>
          <c:dPt>
            <c:idx val="1"/>
            <c:bubble3D val="0"/>
            <c:spPr>
              <a:solidFill>
                <a:srgbClr val="D91741"/>
              </a:solidFill>
              <a:ln w="20197">
                <a:noFill/>
              </a:ln>
            </c:spPr>
          </c:dPt>
          <c:dPt>
            <c:idx val="2"/>
            <c:bubble3D val="0"/>
            <c:spPr>
              <a:gradFill flip="none" rotWithShape="1">
                <a:gsLst>
                  <a:gs pos="0">
                    <a:srgbClr val="99CC00">
                      <a:gamma/>
                      <a:shade val="86275"/>
                      <a:invGamma/>
                    </a:srgbClr>
                  </a:gs>
                  <a:gs pos="50000">
                    <a:srgbClr val="CCFF66"/>
                  </a:gs>
                  <a:gs pos="100000">
                    <a:srgbClr val="99CC00">
                      <a:gamma/>
                      <a:shade val="86275"/>
                      <a:invGamma/>
                    </a:srgbClr>
                  </a:gs>
                </a:gsLst>
                <a:path path="rect">
                  <a:fillToRect l="100000" t="100000"/>
                </a:path>
                <a:tileRect r="-100000" b="-100000"/>
              </a:gradFill>
              <a:ln w="20197">
                <a:noFill/>
              </a:ln>
            </c:spPr>
          </c:dPt>
          <c:dPt>
            <c:idx val="3"/>
            <c:bubble3D val="0"/>
            <c:spPr>
              <a:gradFill rotWithShape="0">
                <a:gsLst>
                  <a:gs pos="0">
                    <a:srgbClr val="FFCC00">
                      <a:gamma/>
                      <a:shade val="73725"/>
                      <a:invGamma/>
                    </a:srgbClr>
                  </a:gs>
                  <a:gs pos="50000">
                    <a:srgbClr val="FFFF00"/>
                  </a:gs>
                  <a:gs pos="100000">
                    <a:srgbClr val="FFCC00">
                      <a:gamma/>
                      <a:shade val="73725"/>
                      <a:invGamma/>
                    </a:srgbClr>
                  </a:gs>
                </a:gsLst>
                <a:lin ang="0" scaled="1"/>
              </a:gradFill>
              <a:ln w="20197">
                <a:noFill/>
              </a:ln>
            </c:spPr>
          </c:dPt>
          <c:dPt>
            <c:idx val="4"/>
            <c:bubble3D val="0"/>
            <c:spPr>
              <a:gradFill flip="none" rotWithShape="1">
                <a:gsLst>
                  <a:gs pos="0">
                    <a:srgbClr val="FF7C80"/>
                  </a:gs>
                  <a:gs pos="20000">
                    <a:srgbClr val="FF7C80"/>
                  </a:gs>
                </a:gsLst>
                <a:path path="rect">
                  <a:fillToRect l="100000" t="100000"/>
                </a:path>
                <a:tileRect r="-100000" b="-100000"/>
              </a:gradFill>
              <a:ln w="20197">
                <a:noFill/>
              </a:ln>
            </c:spPr>
          </c:dPt>
          <c:dLbls>
            <c:dLbl>
              <c:idx val="0"/>
              <c:layout>
                <c:manualLayout>
                  <c:x val="-0.22154595252586731"/>
                  <c:y val="1.1753183153770812E-2"/>
                </c:manualLayout>
              </c:layout>
              <c:numFmt formatCode="0.0%" sourceLinked="0"/>
              <c:spPr>
                <a:noFill/>
                <a:ln w="20197">
                  <a:noFill/>
                </a:ln>
              </c:spPr>
              <c:txPr>
                <a:bodyPr/>
                <a:lstStyle/>
                <a:p>
                  <a:pPr>
                    <a:defRPr sz="1050" b="1" i="0" u="none" strike="noStrike" baseline="0">
                      <a:solidFill>
                        <a:schemeClr val="bg1"/>
                      </a:solidFill>
                      <a:latin typeface="Verdana"/>
                      <a:ea typeface="Verdana"/>
                      <a:cs typeface="Verdana"/>
                    </a:defRPr>
                  </a:pPr>
                  <a:endParaRPr lang="es-MX"/>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dLblPos val="outEnd"/>
              <c:showLegendKey val="0"/>
              <c:showVal val="0"/>
              <c:showCatName val="1"/>
              <c:showSerName val="0"/>
              <c:showPercent val="1"/>
              <c:showBubbleSize val="0"/>
              <c:extLst>
                <c:ext xmlns:c15="http://schemas.microsoft.com/office/drawing/2012/chart" uri="{CE6537A1-D6FC-4f65-9D91-7224C49458BB}">
                  <c15:layout/>
                </c:ext>
              </c:extLst>
            </c:dLbl>
            <c:dLbl>
              <c:idx val="2"/>
              <c:layout/>
              <c:dLblPos val="outEnd"/>
              <c:showLegendKey val="0"/>
              <c:showVal val="0"/>
              <c:showCatName val="1"/>
              <c:showSerName val="0"/>
              <c:showPercent val="1"/>
              <c:showBubbleSize val="0"/>
              <c:extLst>
                <c:ext xmlns:c15="http://schemas.microsoft.com/office/drawing/2012/chart" uri="{CE6537A1-D6FC-4f65-9D91-7224C49458BB}">
                  <c15:layout/>
                </c:ext>
              </c:extLst>
            </c:dLbl>
            <c:dLbl>
              <c:idx val="3"/>
              <c:layout/>
              <c:dLblPos val="outEnd"/>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1.4607425441265955E-2"/>
                  <c:y val="-5.4848188050930481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w="20197">
                <a:noFill/>
              </a:ln>
            </c:spPr>
            <c:txPr>
              <a:bodyPr/>
              <a:lstStyle/>
              <a:p>
                <a:pPr>
                  <a:defRPr sz="1050" b="1" i="0" u="none" strike="noStrike" baseline="0">
                    <a:solidFill>
                      <a:schemeClr val="tx1"/>
                    </a:solidFill>
                    <a:latin typeface="Verdana"/>
                    <a:ea typeface="Verdana"/>
                    <a:cs typeface="Verdana"/>
                  </a:defRPr>
                </a:pPr>
                <a:endParaRPr lang="es-MX"/>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Sheet1!$A$2:$A$6</c:f>
              <c:strCache>
                <c:ptCount val="5"/>
                <c:pt idx="0">
                  <c:v>VIDA</c:v>
                </c:pt>
                <c:pt idx="1">
                  <c:v>PENSIONES</c:v>
                </c:pt>
                <c:pt idx="2">
                  <c:v>ACC. Y ENF.</c:v>
                </c:pt>
                <c:pt idx="3">
                  <c:v>AUTOS</c:v>
                </c:pt>
                <c:pt idx="4">
                  <c:v>DAÑOS SIN AUTOS</c:v>
                </c:pt>
              </c:strCache>
            </c:strRef>
          </c:cat>
          <c:val>
            <c:numRef>
              <c:f>Sheet1!$B$2:$B$6</c:f>
              <c:numCache>
                <c:formatCode>#,##0</c:formatCode>
                <c:ptCount val="5"/>
                <c:pt idx="0">
                  <c:v>159199</c:v>
                </c:pt>
                <c:pt idx="1">
                  <c:v>19719</c:v>
                </c:pt>
                <c:pt idx="2">
                  <c:v>59161</c:v>
                </c:pt>
                <c:pt idx="3">
                  <c:v>75641</c:v>
                </c:pt>
                <c:pt idx="4">
                  <c:v>69307</c:v>
                </c:pt>
              </c:numCache>
            </c:numRef>
          </c:val>
        </c:ser>
        <c:dLbls>
          <c:showLegendKey val="0"/>
          <c:showVal val="0"/>
          <c:showCatName val="1"/>
          <c:showSerName val="0"/>
          <c:showPercent val="1"/>
          <c:showBubbleSize val="0"/>
          <c:separator>
</c:separator>
          <c:showLeaderLines val="0"/>
        </c:dLbls>
      </c:pie3DChart>
      <c:spPr>
        <a:noFill/>
        <a:ln w="20197">
          <a:noFill/>
        </a:ln>
      </c:spPr>
    </c:plotArea>
    <c:plotVisOnly val="1"/>
    <c:dispBlanksAs val="zero"/>
    <c:showDLblsOverMax val="0"/>
  </c:chart>
  <c:spPr>
    <a:noFill/>
    <a:ln>
      <a:noFill/>
    </a:ln>
  </c:spPr>
  <c:txPr>
    <a:bodyPr/>
    <a:lstStyle/>
    <a:p>
      <a:pPr>
        <a:defRPr sz="1431" b="1" i="0" u="none" strike="noStrike" baseline="0">
          <a:solidFill>
            <a:schemeClr val="tx1"/>
          </a:solidFill>
          <a:latin typeface="Verdana"/>
          <a:ea typeface="Verdana"/>
          <a:cs typeface="Verdana"/>
        </a:defRPr>
      </a:pPr>
      <a:endParaRPr lang="es-MX"/>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153"/>
      <c:rotY val="20"/>
      <c:depthPercent val="2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22222222222222221"/>
          <c:y val="2.1531100478469883E-2"/>
          <c:w val="0.76190476190476186"/>
          <c:h val="0.9545454545454658"/>
        </c:manualLayout>
      </c:layout>
      <c:bar3DChart>
        <c:barDir val="bar"/>
        <c:grouping val="percentStacked"/>
        <c:varyColors val="0"/>
        <c:ser>
          <c:idx val="0"/>
          <c:order val="0"/>
          <c:tx>
            <c:strRef>
              <c:f>Sheet1!$A$2</c:f>
              <c:strCache>
                <c:ptCount val="1"/>
                <c:pt idx="0">
                  <c:v>TRADICIONAL</c:v>
                </c:pt>
              </c:strCache>
            </c:strRef>
          </c:tx>
          <c:spPr>
            <a:gradFill flip="none" rotWithShape="1">
              <a:gsLst>
                <a:gs pos="100000">
                  <a:srgbClr val="000000"/>
                </a:gs>
                <a:gs pos="50000">
                  <a:srgbClr val="6699FF"/>
                </a:gs>
                <a:gs pos="1000">
                  <a:srgbClr val="000000"/>
                </a:gs>
              </a:gsLst>
              <a:lin ang="16200000" scaled="1"/>
              <a:tileRect/>
            </a:gradFill>
            <a:ln w="24752">
              <a:noFill/>
            </a:ln>
          </c:spPr>
          <c:invertIfNegative val="0"/>
          <c:cat>
            <c:strRef>
              <c:f>Sheet1!$B$1:$G$1</c:f>
              <c:strCache>
                <c:ptCount val="6"/>
                <c:pt idx="0">
                  <c:v>VIDA</c:v>
                </c:pt>
                <c:pt idx="1">
                  <c:v>PENSIONES</c:v>
                </c:pt>
                <c:pt idx="2">
                  <c:v>ACC. Y ENF.</c:v>
                </c:pt>
                <c:pt idx="3">
                  <c:v>AUTOS</c:v>
                </c:pt>
                <c:pt idx="4">
                  <c:v>DAÑOS S/AUTOS</c:v>
                </c:pt>
                <c:pt idx="5">
                  <c:v>TOTAL</c:v>
                </c:pt>
              </c:strCache>
            </c:strRef>
          </c:cat>
          <c:val>
            <c:numRef>
              <c:f>Sheet1!$B$2:$G$2</c:f>
              <c:numCache>
                <c:formatCode>#,##0_);[Red]\(#,##0\)</c:formatCode>
                <c:ptCount val="6"/>
                <c:pt idx="0">
                  <c:v>131359.85433975002</c:v>
                </c:pt>
                <c:pt idx="1">
                  <c:v>4262.7047057199998</c:v>
                </c:pt>
                <c:pt idx="2">
                  <c:v>62071.541786429982</c:v>
                </c:pt>
                <c:pt idx="3">
                  <c:v>80398.340736930026</c:v>
                </c:pt>
                <c:pt idx="4">
                  <c:v>57208.693800399997</c:v>
                </c:pt>
                <c:pt idx="5">
                  <c:v>335301.13536922995</c:v>
                </c:pt>
              </c:numCache>
            </c:numRef>
          </c:val>
        </c:ser>
        <c:ser>
          <c:idx val="1"/>
          <c:order val="1"/>
          <c:tx>
            <c:strRef>
              <c:f>Sheet1!$A$3</c:f>
              <c:strCache>
                <c:ptCount val="1"/>
                <c:pt idx="0">
                  <c:v>BANCA</c:v>
                </c:pt>
              </c:strCache>
            </c:strRef>
          </c:tx>
          <c:spPr>
            <a:gradFill rotWithShape="0">
              <a:gsLst>
                <a:gs pos="0">
                  <a:schemeClr val="bg2">
                    <a:lumMod val="50000"/>
                  </a:schemeClr>
                </a:gs>
                <a:gs pos="50000">
                  <a:schemeClr val="bg2">
                    <a:lumMod val="20000"/>
                    <a:lumOff val="80000"/>
                  </a:schemeClr>
                </a:gs>
                <a:gs pos="100000">
                  <a:schemeClr val="bg2">
                    <a:lumMod val="50000"/>
                  </a:schemeClr>
                </a:gs>
              </a:gsLst>
              <a:lin ang="5400000" scaled="1"/>
            </a:gradFill>
            <a:ln w="24752">
              <a:noFill/>
            </a:ln>
          </c:spPr>
          <c:invertIfNegative val="0"/>
          <c:cat>
            <c:strRef>
              <c:f>Sheet1!$B$1:$G$1</c:f>
              <c:strCache>
                <c:ptCount val="6"/>
                <c:pt idx="0">
                  <c:v>VIDA</c:v>
                </c:pt>
                <c:pt idx="1">
                  <c:v>PENSIONES</c:v>
                </c:pt>
                <c:pt idx="2">
                  <c:v>ACC. Y ENF.</c:v>
                </c:pt>
                <c:pt idx="3">
                  <c:v>AUTOS</c:v>
                </c:pt>
                <c:pt idx="4">
                  <c:v>DAÑOS S/AUTOS</c:v>
                </c:pt>
                <c:pt idx="5">
                  <c:v>TOTAL</c:v>
                </c:pt>
              </c:strCache>
            </c:strRef>
          </c:cat>
          <c:val>
            <c:numRef>
              <c:f>Sheet1!$B$3:$G$3</c:f>
              <c:numCache>
                <c:formatCode>#,##0_);[Red]\(#,##0\)</c:formatCode>
                <c:ptCount val="6"/>
                <c:pt idx="0">
                  <c:v>54966.730311020001</c:v>
                </c:pt>
                <c:pt idx="1">
                  <c:v>15023.383182829997</c:v>
                </c:pt>
                <c:pt idx="2">
                  <c:v>7546.2246365699993</c:v>
                </c:pt>
                <c:pt idx="3">
                  <c:v>10703.625089770001</c:v>
                </c:pt>
                <c:pt idx="4">
                  <c:v>10825.044980889999</c:v>
                </c:pt>
                <c:pt idx="5">
                  <c:v>99065.008201079996</c:v>
                </c:pt>
              </c:numCache>
            </c:numRef>
          </c:val>
        </c:ser>
        <c:dLbls>
          <c:showLegendKey val="0"/>
          <c:showVal val="0"/>
          <c:showCatName val="0"/>
          <c:showSerName val="0"/>
          <c:showPercent val="0"/>
          <c:showBubbleSize val="0"/>
        </c:dLbls>
        <c:gapWidth val="10"/>
        <c:gapDepth val="60"/>
        <c:shape val="box"/>
        <c:axId val="1878385536"/>
        <c:axId val="1878384992"/>
        <c:axId val="0"/>
      </c:bar3DChart>
      <c:catAx>
        <c:axId val="1878385536"/>
        <c:scaling>
          <c:orientation val="minMax"/>
        </c:scaling>
        <c:delete val="0"/>
        <c:axPos val="l"/>
        <c:numFmt formatCode="General" sourceLinked="1"/>
        <c:majorTickMark val="out"/>
        <c:minorTickMark val="out"/>
        <c:tickLblPos val="nextTo"/>
        <c:spPr>
          <a:ln w="3094">
            <a:solidFill>
              <a:schemeClr val="tx1"/>
            </a:solidFill>
            <a:prstDash val="solid"/>
          </a:ln>
        </c:spPr>
        <c:txPr>
          <a:bodyPr rot="0" vert="horz"/>
          <a:lstStyle/>
          <a:p>
            <a:pPr>
              <a:defRPr sz="974" b="1" i="0" u="none" strike="noStrike" baseline="0">
                <a:solidFill>
                  <a:schemeClr val="tx1"/>
                </a:solidFill>
                <a:latin typeface="Verdana"/>
                <a:ea typeface="Verdana"/>
                <a:cs typeface="Verdana"/>
              </a:defRPr>
            </a:pPr>
            <a:endParaRPr lang="es-MX"/>
          </a:p>
        </c:txPr>
        <c:crossAx val="1878384992"/>
        <c:crosses val="autoZero"/>
        <c:auto val="1"/>
        <c:lblAlgn val="ctr"/>
        <c:lblOffset val="100"/>
        <c:tickLblSkip val="1"/>
        <c:tickMarkSkip val="1"/>
        <c:noMultiLvlLbl val="0"/>
      </c:catAx>
      <c:valAx>
        <c:axId val="1878384992"/>
        <c:scaling>
          <c:orientation val="minMax"/>
        </c:scaling>
        <c:delete val="0"/>
        <c:axPos val="b"/>
        <c:numFmt formatCode="0%" sourceLinked="1"/>
        <c:majorTickMark val="none"/>
        <c:minorTickMark val="none"/>
        <c:tickLblPos val="none"/>
        <c:spPr>
          <a:ln w="3094">
            <a:solidFill>
              <a:schemeClr val="tx1"/>
            </a:solidFill>
            <a:prstDash val="solid"/>
          </a:ln>
        </c:spPr>
        <c:crossAx val="1878385536"/>
        <c:crosses val="autoZero"/>
        <c:crossBetween val="between"/>
        <c:majorUnit val="0.5"/>
      </c:valAx>
      <c:spPr>
        <a:noFill/>
        <a:ln w="24752">
          <a:noFill/>
        </a:ln>
      </c:spPr>
    </c:plotArea>
    <c:plotVisOnly val="1"/>
    <c:dispBlanksAs val="gap"/>
    <c:showDLblsOverMax val="0"/>
  </c:chart>
  <c:spPr>
    <a:noFill/>
    <a:ln>
      <a:noFill/>
    </a:ln>
  </c:spPr>
  <c:txPr>
    <a:bodyPr/>
    <a:lstStyle/>
    <a:p>
      <a:pPr>
        <a:defRPr sz="1754" b="1" i="0" u="none" strike="noStrike" baseline="0">
          <a:solidFill>
            <a:schemeClr val="tx1"/>
          </a:solidFill>
          <a:latin typeface="Verdana"/>
          <a:ea typeface="Verdana"/>
          <a:cs typeface="Verdana"/>
        </a:defRPr>
      </a:pPr>
      <a:endParaRPr lang="es-MX"/>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47745828694769"/>
          <c:y val="3.5234462879640042E-2"/>
          <c:w val="0.84158415841584155"/>
          <c:h val="0.74022346368715164"/>
        </c:manualLayout>
      </c:layout>
      <c:barChart>
        <c:barDir val="col"/>
        <c:grouping val="clustered"/>
        <c:varyColors val="0"/>
        <c:ser>
          <c:idx val="0"/>
          <c:order val="0"/>
          <c:tx>
            <c:strRef>
              <c:f>Sheet1!$A$2</c:f>
              <c:strCache>
                <c:ptCount val="1"/>
                <c:pt idx="0">
                  <c:v>30/12/2016</c:v>
                </c:pt>
              </c:strCache>
            </c:strRef>
          </c:tx>
          <c:spPr>
            <a:gradFill rotWithShape="0">
              <a:gsLst>
                <a:gs pos="1000">
                  <a:srgbClr val="000000"/>
                </a:gs>
                <a:gs pos="50000">
                  <a:srgbClr val="6699FF"/>
                </a:gs>
                <a:gs pos="100000">
                  <a:srgbClr val="000000"/>
                </a:gs>
              </a:gsLst>
              <a:lin ang="0" scaled="1"/>
            </a:gradFill>
            <a:ln w="20614">
              <a:noFill/>
            </a:ln>
          </c:spPr>
          <c:invertIfNegative val="0"/>
          <c:cat>
            <c:strRef>
              <c:f>Sheet1!$B$1:$G$1</c:f>
              <c:strCache>
                <c:ptCount val="5"/>
                <c:pt idx="0">
                  <c:v>Vida</c:v>
                </c:pt>
                <c:pt idx="1">
                  <c:v>Pensiones</c:v>
                </c:pt>
                <c:pt idx="2">
                  <c:v>A. Y E.</c:v>
                </c:pt>
                <c:pt idx="3">
                  <c:v>Automóviles</c:v>
                </c:pt>
                <c:pt idx="4">
                  <c:v>Daños s/ Autos</c:v>
                </c:pt>
              </c:strCache>
            </c:strRef>
          </c:cat>
          <c:val>
            <c:numRef>
              <c:f>Sheet1!$B$2:$G$2</c:f>
              <c:numCache>
                <c:formatCode>#,##0</c:formatCode>
                <c:ptCount val="6"/>
                <c:pt idx="0">
                  <c:v>107016</c:v>
                </c:pt>
                <c:pt idx="1">
                  <c:v>13220.290999999999</c:v>
                </c:pt>
                <c:pt idx="2">
                  <c:v>47164.877</c:v>
                </c:pt>
                <c:pt idx="3">
                  <c:v>55206.654999999999</c:v>
                </c:pt>
                <c:pt idx="4">
                  <c:v>35416.94</c:v>
                </c:pt>
                <c:pt idx="5">
                  <c:v>258024.32399999999</c:v>
                </c:pt>
              </c:numCache>
            </c:numRef>
          </c:val>
        </c:ser>
        <c:ser>
          <c:idx val="1"/>
          <c:order val="1"/>
          <c:tx>
            <c:strRef>
              <c:f>Sheet1!$A$3</c:f>
              <c:strCache>
                <c:ptCount val="1"/>
                <c:pt idx="0">
                  <c:v>30/12/2015</c:v>
                </c:pt>
              </c:strCache>
            </c:strRef>
          </c:tx>
          <c:spPr>
            <a:gradFill rotWithShape="0">
              <a:gsLst>
                <a:gs pos="0">
                  <a:srgbClr val="808080">
                    <a:lumMod val="50000"/>
                  </a:srgbClr>
                </a:gs>
                <a:gs pos="50000">
                  <a:srgbClr val="808080">
                    <a:lumMod val="20000"/>
                    <a:lumOff val="80000"/>
                  </a:srgbClr>
                </a:gs>
                <a:gs pos="100000">
                  <a:srgbClr val="808080">
                    <a:lumMod val="50000"/>
                  </a:srgbClr>
                </a:gs>
              </a:gsLst>
              <a:lin ang="0" scaled="1"/>
            </a:gradFill>
            <a:ln w="20614">
              <a:noFill/>
            </a:ln>
          </c:spPr>
          <c:invertIfNegative val="0"/>
          <c:dPt>
            <c:idx val="0"/>
            <c:invertIfNegative val="0"/>
            <c:bubble3D val="0"/>
            <c:spPr>
              <a:gradFill flip="none" rotWithShape="1">
                <a:gsLst>
                  <a:gs pos="0">
                    <a:srgbClr val="808080">
                      <a:lumMod val="50000"/>
                    </a:srgbClr>
                  </a:gs>
                  <a:gs pos="50000">
                    <a:srgbClr val="808080">
                      <a:lumMod val="20000"/>
                      <a:lumOff val="80000"/>
                    </a:srgbClr>
                  </a:gs>
                  <a:gs pos="100000">
                    <a:srgbClr val="808080">
                      <a:lumMod val="50000"/>
                    </a:srgbClr>
                  </a:gs>
                </a:gsLst>
                <a:lin ang="0" scaled="0"/>
                <a:tileRect/>
              </a:gradFill>
              <a:ln w="20614">
                <a:noFill/>
              </a:ln>
            </c:spPr>
          </c:dPt>
          <c:cat>
            <c:strRef>
              <c:f>Sheet1!$B$1:$G$1</c:f>
              <c:strCache>
                <c:ptCount val="5"/>
                <c:pt idx="0">
                  <c:v>Vida</c:v>
                </c:pt>
                <c:pt idx="1">
                  <c:v>Pensiones</c:v>
                </c:pt>
                <c:pt idx="2">
                  <c:v>A. Y E.</c:v>
                </c:pt>
                <c:pt idx="3">
                  <c:v>Automóviles</c:v>
                </c:pt>
                <c:pt idx="4">
                  <c:v>Daños s/ Autos</c:v>
                </c:pt>
              </c:strCache>
            </c:strRef>
          </c:cat>
          <c:val>
            <c:numRef>
              <c:f>Sheet1!$B$3:$G$3</c:f>
              <c:numCache>
                <c:formatCode>#,##0</c:formatCode>
                <c:ptCount val="6"/>
                <c:pt idx="0">
                  <c:v>92942.157999999996</c:v>
                </c:pt>
                <c:pt idx="1">
                  <c:v>12264.21</c:v>
                </c:pt>
                <c:pt idx="2">
                  <c:v>41734.595999999998</c:v>
                </c:pt>
                <c:pt idx="3">
                  <c:v>47758.701000000001</c:v>
                </c:pt>
                <c:pt idx="4">
                  <c:v>37688.762000000002</c:v>
                </c:pt>
                <c:pt idx="5">
                  <c:v>232388.42600000001</c:v>
                </c:pt>
              </c:numCache>
            </c:numRef>
          </c:val>
        </c:ser>
        <c:dLbls>
          <c:showLegendKey val="0"/>
          <c:showVal val="0"/>
          <c:showCatName val="0"/>
          <c:showSerName val="0"/>
          <c:showPercent val="0"/>
          <c:showBubbleSize val="0"/>
        </c:dLbls>
        <c:gapWidth val="60"/>
        <c:axId val="1880404640"/>
        <c:axId val="1880404096"/>
      </c:barChart>
      <c:catAx>
        <c:axId val="1880404640"/>
        <c:scaling>
          <c:orientation val="minMax"/>
        </c:scaling>
        <c:delete val="0"/>
        <c:axPos val="b"/>
        <c:numFmt formatCode="General" sourceLinked="1"/>
        <c:majorTickMark val="out"/>
        <c:minorTickMark val="none"/>
        <c:tickLblPos val="nextTo"/>
        <c:spPr>
          <a:ln w="2577">
            <a:solidFill>
              <a:schemeClr val="tx1"/>
            </a:solidFill>
            <a:prstDash val="solid"/>
          </a:ln>
        </c:spPr>
        <c:txPr>
          <a:bodyPr rot="0" vert="horz"/>
          <a:lstStyle/>
          <a:p>
            <a:pPr>
              <a:defRPr sz="974" b="1" i="0" u="none" strike="noStrike" baseline="0">
                <a:solidFill>
                  <a:schemeClr val="tx1"/>
                </a:solidFill>
                <a:latin typeface="Tahoma"/>
                <a:ea typeface="Tahoma"/>
                <a:cs typeface="Tahoma"/>
              </a:defRPr>
            </a:pPr>
            <a:endParaRPr lang="es-MX"/>
          </a:p>
        </c:txPr>
        <c:crossAx val="1880404096"/>
        <c:crosses val="autoZero"/>
        <c:auto val="1"/>
        <c:lblAlgn val="ctr"/>
        <c:lblOffset val="100"/>
        <c:tickLblSkip val="1"/>
        <c:tickMarkSkip val="1"/>
        <c:noMultiLvlLbl val="0"/>
      </c:catAx>
      <c:valAx>
        <c:axId val="1880404096"/>
        <c:scaling>
          <c:orientation val="minMax"/>
          <c:max val="110000"/>
          <c:min val="0"/>
        </c:scaling>
        <c:delete val="0"/>
        <c:axPos val="l"/>
        <c:numFmt formatCode="#,##0" sourceLinked="0"/>
        <c:majorTickMark val="out"/>
        <c:minorTickMark val="none"/>
        <c:tickLblPos val="nextTo"/>
        <c:spPr>
          <a:ln w="2577">
            <a:solidFill>
              <a:schemeClr val="tx1"/>
            </a:solidFill>
            <a:prstDash val="solid"/>
          </a:ln>
        </c:spPr>
        <c:txPr>
          <a:bodyPr rot="0" vert="horz"/>
          <a:lstStyle/>
          <a:p>
            <a:pPr>
              <a:defRPr sz="1299" b="0" i="0" u="none" strike="noStrike" baseline="0">
                <a:solidFill>
                  <a:schemeClr val="tx1"/>
                </a:solidFill>
                <a:latin typeface="Verdana"/>
                <a:ea typeface="Verdana"/>
                <a:cs typeface="Verdana"/>
              </a:defRPr>
            </a:pPr>
            <a:endParaRPr lang="es-MX"/>
          </a:p>
        </c:txPr>
        <c:crossAx val="1880404640"/>
        <c:crosses val="autoZero"/>
        <c:crossBetween val="between"/>
        <c:majorUnit val="50000"/>
        <c:minorUnit val="200"/>
      </c:valAx>
      <c:spPr>
        <a:noFill/>
        <a:ln w="20614">
          <a:noFill/>
        </a:ln>
      </c:spPr>
    </c:plotArea>
    <c:plotVisOnly val="1"/>
    <c:dispBlanksAs val="gap"/>
    <c:showDLblsOverMax val="0"/>
  </c:chart>
  <c:spPr>
    <a:noFill/>
    <a:ln>
      <a:noFill/>
    </a:ln>
  </c:spPr>
  <c:txPr>
    <a:bodyPr/>
    <a:lstStyle/>
    <a:p>
      <a:pPr>
        <a:defRPr sz="1461" b="1" i="0" u="none" strike="noStrike" baseline="0">
          <a:solidFill>
            <a:schemeClr val="tx1"/>
          </a:solidFill>
          <a:latin typeface="Verdana"/>
          <a:ea typeface="Verdana"/>
          <a:cs typeface="Verdana"/>
        </a:defRPr>
      </a:pPr>
      <a:endParaRPr lang="es-MX"/>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218315208913441E-2"/>
          <c:y val="5.5865642708931122E-2"/>
          <c:w val="0.97524752475247523"/>
          <c:h val="0.94413407821229045"/>
        </c:manualLayout>
      </c:layout>
      <c:barChart>
        <c:barDir val="col"/>
        <c:grouping val="clustered"/>
        <c:varyColors val="0"/>
        <c:ser>
          <c:idx val="0"/>
          <c:order val="0"/>
          <c:tx>
            <c:strRef>
              <c:f>Sheet1!$A$2</c:f>
              <c:strCache>
                <c:ptCount val="1"/>
                <c:pt idx="0">
                  <c:v>mar-10</c:v>
                </c:pt>
              </c:strCache>
            </c:strRef>
          </c:tx>
          <c:spPr>
            <a:gradFill rotWithShape="0">
              <a:gsLst>
                <a:gs pos="1000">
                  <a:srgbClr val="000000"/>
                </a:gs>
                <a:gs pos="50000">
                  <a:srgbClr val="6699FF"/>
                </a:gs>
                <a:gs pos="100000">
                  <a:srgbClr val="000000"/>
                </a:gs>
              </a:gsLst>
              <a:lin ang="0" scaled="1"/>
            </a:gradFill>
            <a:ln w="5694">
              <a:noFill/>
            </a:ln>
          </c:spPr>
          <c:invertIfNegative val="0"/>
          <c:cat>
            <c:numRef>
              <c:f>Sheet1!$B$1:$H$1</c:f>
              <c:numCache>
                <c:formatCode>General</c:formatCode>
                <c:ptCount val="7"/>
              </c:numCache>
            </c:numRef>
          </c:cat>
          <c:val>
            <c:numRef>
              <c:f>Sheet1!$B$2:$H$2</c:f>
              <c:numCache>
                <c:formatCode>General</c:formatCode>
                <c:ptCount val="7"/>
                <c:pt idx="6" formatCode="#,##0">
                  <c:v>116</c:v>
                </c:pt>
              </c:numCache>
            </c:numRef>
          </c:val>
        </c:ser>
        <c:ser>
          <c:idx val="1"/>
          <c:order val="1"/>
          <c:tx>
            <c:strRef>
              <c:f>Sheet1!$A$3</c:f>
              <c:strCache>
                <c:ptCount val="1"/>
                <c:pt idx="0">
                  <c:v>mar-09</c:v>
                </c:pt>
              </c:strCache>
            </c:strRef>
          </c:tx>
          <c:spPr>
            <a:gradFill rotWithShape="0">
              <a:gsLst>
                <a:gs pos="4000">
                  <a:srgbClr val="FFFFFF">
                    <a:lumMod val="50000"/>
                  </a:srgbClr>
                </a:gs>
                <a:gs pos="50000">
                  <a:srgbClr val="FFFFFF">
                    <a:lumMod val="85000"/>
                  </a:srgbClr>
                </a:gs>
                <a:gs pos="100000">
                  <a:srgbClr val="FFFFFF">
                    <a:lumMod val="50000"/>
                  </a:srgbClr>
                </a:gs>
              </a:gsLst>
              <a:lin ang="0" scaled="1"/>
            </a:gradFill>
            <a:ln w="5694">
              <a:noFill/>
            </a:ln>
          </c:spPr>
          <c:invertIfNegative val="0"/>
          <c:cat>
            <c:numRef>
              <c:f>Sheet1!$B$1:$H$1</c:f>
              <c:numCache>
                <c:formatCode>General</c:formatCode>
                <c:ptCount val="7"/>
              </c:numCache>
            </c:numRef>
          </c:cat>
          <c:val>
            <c:numRef>
              <c:f>Sheet1!$B$3:$H$3</c:f>
              <c:numCache>
                <c:formatCode>General</c:formatCode>
                <c:ptCount val="7"/>
                <c:pt idx="6" formatCode="#,##0">
                  <c:v>104</c:v>
                </c:pt>
              </c:numCache>
            </c:numRef>
          </c:val>
        </c:ser>
        <c:dLbls>
          <c:showLegendKey val="0"/>
          <c:showVal val="0"/>
          <c:showCatName val="0"/>
          <c:showSerName val="0"/>
          <c:showPercent val="0"/>
          <c:showBubbleSize val="0"/>
        </c:dLbls>
        <c:gapWidth val="20"/>
        <c:axId val="1880408448"/>
        <c:axId val="1880417152"/>
      </c:barChart>
      <c:catAx>
        <c:axId val="1880408448"/>
        <c:scaling>
          <c:orientation val="minMax"/>
        </c:scaling>
        <c:delete val="1"/>
        <c:axPos val="b"/>
        <c:numFmt formatCode="General" sourceLinked="1"/>
        <c:majorTickMark val="out"/>
        <c:minorTickMark val="none"/>
        <c:tickLblPos val="none"/>
        <c:crossAx val="1880417152"/>
        <c:crosses val="autoZero"/>
        <c:auto val="1"/>
        <c:lblAlgn val="ctr"/>
        <c:lblOffset val="100"/>
        <c:noMultiLvlLbl val="0"/>
      </c:catAx>
      <c:valAx>
        <c:axId val="1880417152"/>
        <c:scaling>
          <c:orientation val="minMax"/>
          <c:max val="120"/>
          <c:min val="90"/>
        </c:scaling>
        <c:delete val="1"/>
        <c:axPos val="l"/>
        <c:numFmt formatCode="General" sourceLinked="1"/>
        <c:majorTickMark val="out"/>
        <c:minorTickMark val="none"/>
        <c:tickLblPos val="none"/>
        <c:crossAx val="1880408448"/>
        <c:crosses val="autoZero"/>
        <c:crossBetween val="between"/>
        <c:majorUnit val="5"/>
        <c:minorUnit val="1"/>
      </c:valAx>
      <c:spPr>
        <a:noFill/>
        <a:ln w="5694">
          <a:noFill/>
        </a:ln>
      </c:spPr>
    </c:plotArea>
    <c:plotVisOnly val="1"/>
    <c:dispBlanksAs val="gap"/>
    <c:showDLblsOverMax val="0"/>
  </c:chart>
  <c:spPr>
    <a:noFill/>
    <a:ln>
      <a:noFill/>
    </a:ln>
  </c:spPr>
  <c:txPr>
    <a:bodyPr/>
    <a:lstStyle/>
    <a:p>
      <a:pPr>
        <a:defRPr sz="404" b="1" i="0" u="none" strike="noStrike" baseline="0">
          <a:solidFill>
            <a:schemeClr val="tx1"/>
          </a:solidFill>
          <a:latin typeface="Verdana"/>
          <a:ea typeface="Verdana"/>
          <a:cs typeface="Verdana"/>
        </a:defRPr>
      </a:pPr>
      <a:endParaRPr lang="es-MX"/>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507936507937085"/>
          <c:y val="2.8776978417266803E-2"/>
          <c:w val="0.45079365079365075"/>
          <c:h val="0.94724220623501265"/>
        </c:manualLayout>
      </c:layout>
      <c:barChart>
        <c:barDir val="col"/>
        <c:grouping val="percentStacked"/>
        <c:varyColors val="0"/>
        <c:ser>
          <c:idx val="0"/>
          <c:order val="0"/>
          <c:tx>
            <c:strRef>
              <c:f>Sheet1!$A$2</c:f>
              <c:strCache>
                <c:ptCount val="1"/>
                <c:pt idx="0">
                  <c:v>ESTADO</c:v>
                </c:pt>
              </c:strCache>
            </c:strRef>
          </c:tx>
          <c:spPr>
            <a:gradFill rotWithShape="0">
              <a:gsLst>
                <a:gs pos="1000">
                  <a:srgbClr val="000000"/>
                </a:gs>
                <a:gs pos="50000">
                  <a:srgbClr val="6699FF"/>
                </a:gs>
                <a:gs pos="100000">
                  <a:srgbClr val="000000"/>
                </a:gs>
              </a:gsLst>
              <a:lin ang="0" scaled="1"/>
            </a:gradFill>
            <a:ln w="13408">
              <a:noFill/>
            </a:ln>
          </c:spPr>
          <c:invertIfNegative val="0"/>
          <c:dLbls>
            <c:dLbl>
              <c:idx val="0"/>
              <c:layout/>
              <c:numFmt formatCode="#,##0" sourceLinked="0"/>
              <c:spPr>
                <a:noFill/>
                <a:ln w="13408">
                  <a:noFill/>
                </a:ln>
              </c:spPr>
              <c:txPr>
                <a:bodyPr/>
                <a:lstStyle/>
                <a:p>
                  <a:pPr>
                    <a:defRPr sz="845" b="1" i="0" u="none" strike="noStrike" baseline="0">
                      <a:solidFill>
                        <a:schemeClr val="bg1"/>
                      </a:solidFill>
                      <a:latin typeface="Arial"/>
                      <a:ea typeface="Arial"/>
                      <a:cs typeface="Arial"/>
                    </a:defRPr>
                  </a:pPr>
                  <a:endParaRPr lang="es-MX"/>
                </a:p>
              </c:txPr>
              <c:showLegendKey val="0"/>
              <c:showVal val="1"/>
              <c:showCatName val="0"/>
              <c:showSerName val="1"/>
              <c:showPercent val="0"/>
              <c:showBubbleSize val="0"/>
              <c:separator>
</c:separator>
              <c:extLst>
                <c:ext xmlns:c15="http://schemas.microsoft.com/office/drawing/2012/chart" uri="{CE6537A1-D6FC-4f65-9D91-7224C49458BB}">
                  <c15:layout/>
                </c:ext>
              </c:extLst>
            </c:dLbl>
            <c:numFmt formatCode="#,##0" sourceLinked="0"/>
            <c:spPr>
              <a:noFill/>
              <a:ln w="13408">
                <a:noFill/>
              </a:ln>
            </c:spPr>
            <c:txPr>
              <a:bodyPr/>
              <a:lstStyle/>
              <a:p>
                <a:pPr>
                  <a:defRPr sz="845" b="1" i="0" u="none" strike="noStrike" baseline="0">
                    <a:solidFill>
                      <a:schemeClr val="tx1"/>
                    </a:solidFill>
                    <a:latin typeface="Arial"/>
                    <a:ea typeface="Arial"/>
                    <a:cs typeface="Arial"/>
                  </a:defRPr>
                </a:pPr>
                <a:endParaRPr lang="es-MX"/>
              </a:p>
            </c:txP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Sheet1!$B$1:$B$1</c:f>
              <c:strCache>
                <c:ptCount val="1"/>
                <c:pt idx="0">
                  <c:v>1er trim.</c:v>
                </c:pt>
              </c:strCache>
            </c:strRef>
          </c:cat>
          <c:val>
            <c:numRef>
              <c:f>Sheet1!$B$2:$B$2</c:f>
              <c:numCache>
                <c:formatCode>#,##0</c:formatCode>
                <c:ptCount val="1"/>
                <c:pt idx="0">
                  <c:v>613423</c:v>
                </c:pt>
              </c:numCache>
            </c:numRef>
          </c:val>
        </c:ser>
        <c:ser>
          <c:idx val="1"/>
          <c:order val="1"/>
          <c:tx>
            <c:strRef>
              <c:f>Sheet1!$A$3</c:f>
              <c:strCache>
                <c:ptCount val="1"/>
                <c:pt idx="0">
                  <c:v>PRIVADAS</c:v>
                </c:pt>
              </c:strCache>
            </c:strRef>
          </c:tx>
          <c:spPr>
            <a:gradFill rotWithShape="0">
              <a:gsLst>
                <a:gs pos="9000">
                  <a:srgbClr val="009999"/>
                </a:gs>
                <a:gs pos="50000">
                  <a:srgbClr val="00FFFF"/>
                </a:gs>
                <a:gs pos="100000">
                  <a:srgbClr val="009999"/>
                </a:gs>
              </a:gsLst>
              <a:lin ang="0" scaled="1"/>
            </a:gradFill>
            <a:ln w="13408">
              <a:noFill/>
            </a:ln>
          </c:spPr>
          <c:invertIfNegative val="0"/>
          <c:dLbls>
            <c:dLbl>
              <c:idx val="0"/>
              <c:layout/>
              <c:numFmt formatCode="#,##0" sourceLinked="0"/>
              <c:spPr>
                <a:noFill/>
                <a:ln w="13408">
                  <a:noFill/>
                </a:ln>
              </c:spPr>
              <c:txPr>
                <a:bodyPr/>
                <a:lstStyle/>
                <a:p>
                  <a:pPr>
                    <a:defRPr sz="845" b="1" i="0" u="none" strike="noStrike" baseline="0">
                      <a:solidFill>
                        <a:schemeClr val="tx1"/>
                      </a:solidFill>
                      <a:latin typeface="Arial"/>
                      <a:ea typeface="Arial"/>
                      <a:cs typeface="Arial"/>
                    </a:defRPr>
                  </a:pPr>
                  <a:endParaRPr lang="es-MX"/>
                </a:p>
              </c:txPr>
              <c:showLegendKey val="0"/>
              <c:showVal val="1"/>
              <c:showCatName val="0"/>
              <c:showSerName val="1"/>
              <c:showPercent val="0"/>
              <c:showBubbleSize val="0"/>
              <c:extLst>
                <c:ext xmlns:c15="http://schemas.microsoft.com/office/drawing/2012/chart" uri="{CE6537A1-D6FC-4f65-9D91-7224C49458BB}">
                  <c15:layout/>
                </c:ext>
              </c:extLst>
            </c:dLbl>
            <c:numFmt formatCode="#,##0" sourceLinked="0"/>
            <c:spPr>
              <a:gradFill rotWithShape="0">
                <a:gsLst>
                  <a:gs pos="0">
                    <a:srgbClr val="99CC00">
                      <a:gamma/>
                      <a:shade val="46275"/>
                      <a:invGamma/>
                    </a:srgbClr>
                  </a:gs>
                  <a:gs pos="50000">
                    <a:srgbClr val="99CC00"/>
                  </a:gs>
                  <a:gs pos="100000">
                    <a:srgbClr val="99CC00">
                      <a:gamma/>
                      <a:shade val="46275"/>
                      <a:invGamma/>
                    </a:srgbClr>
                  </a:gs>
                </a:gsLst>
                <a:lin ang="0" scaled="1"/>
              </a:gradFill>
              <a:ln w="13408">
                <a:noFill/>
              </a:ln>
            </c:spPr>
            <c:txPr>
              <a:bodyPr/>
              <a:lstStyle/>
              <a:p>
                <a:pPr>
                  <a:defRPr sz="845" b="1" i="0" u="none" strike="noStrike" baseline="0">
                    <a:solidFill>
                      <a:schemeClr val="tx1"/>
                    </a:solidFill>
                    <a:latin typeface="Arial"/>
                    <a:ea typeface="Arial"/>
                    <a:cs typeface="Arial"/>
                  </a:defRPr>
                </a:pPr>
                <a:endParaRPr lang="es-MX"/>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Sheet1!$B$1:$B$1</c:f>
              <c:strCache>
                <c:ptCount val="1"/>
                <c:pt idx="0">
                  <c:v>1er trim.</c:v>
                </c:pt>
              </c:strCache>
            </c:strRef>
          </c:cat>
          <c:val>
            <c:numRef>
              <c:f>Sheet1!$B$3:$B$3</c:f>
              <c:numCache>
                <c:formatCode>#,##0</c:formatCode>
                <c:ptCount val="1"/>
                <c:pt idx="0">
                  <c:v>167197</c:v>
                </c:pt>
              </c:numCache>
            </c:numRef>
          </c:val>
        </c:ser>
        <c:dLbls>
          <c:showLegendKey val="0"/>
          <c:showVal val="0"/>
          <c:showCatName val="0"/>
          <c:showSerName val="0"/>
          <c:showPercent val="0"/>
          <c:showBubbleSize val="0"/>
        </c:dLbls>
        <c:gapWidth val="90"/>
        <c:overlap val="100"/>
        <c:axId val="1880411712"/>
        <c:axId val="1880414976"/>
      </c:barChart>
      <c:catAx>
        <c:axId val="1880411712"/>
        <c:scaling>
          <c:orientation val="minMax"/>
        </c:scaling>
        <c:delete val="1"/>
        <c:axPos val="b"/>
        <c:numFmt formatCode="General" sourceLinked="0"/>
        <c:majorTickMark val="out"/>
        <c:minorTickMark val="none"/>
        <c:tickLblPos val="none"/>
        <c:crossAx val="1880414976"/>
        <c:crosses val="autoZero"/>
        <c:auto val="1"/>
        <c:lblAlgn val="ctr"/>
        <c:lblOffset val="100"/>
        <c:noMultiLvlLbl val="0"/>
      </c:catAx>
      <c:valAx>
        <c:axId val="1880414976"/>
        <c:scaling>
          <c:orientation val="minMax"/>
        </c:scaling>
        <c:delete val="1"/>
        <c:axPos val="l"/>
        <c:numFmt formatCode="0%" sourceLinked="1"/>
        <c:majorTickMark val="out"/>
        <c:minorTickMark val="none"/>
        <c:tickLblPos val="none"/>
        <c:crossAx val="1880411712"/>
        <c:crosses val="autoZero"/>
        <c:crossBetween val="between"/>
      </c:valAx>
      <c:spPr>
        <a:noFill/>
        <a:ln w="13408">
          <a:noFill/>
        </a:ln>
      </c:spPr>
    </c:plotArea>
    <c:plotVisOnly val="1"/>
    <c:dispBlanksAs val="gap"/>
    <c:showDLblsOverMax val="0"/>
  </c:chart>
  <c:spPr>
    <a:noFill/>
    <a:ln>
      <a:noFill/>
    </a:ln>
  </c:spPr>
  <c:txPr>
    <a:bodyPr/>
    <a:lstStyle/>
    <a:p>
      <a:pPr>
        <a:defRPr sz="950" b="1" i="0" u="none" strike="noStrike" baseline="0">
          <a:solidFill>
            <a:schemeClr val="tx1"/>
          </a:solidFill>
          <a:latin typeface="Arial"/>
          <a:ea typeface="Arial"/>
          <a:cs typeface="Arial"/>
        </a:defRPr>
      </a:pPr>
      <a:endParaRPr lang="es-MX"/>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2647058823529411"/>
          <c:y val="0.19377990430622041"/>
          <c:w val="0.69705882352942472"/>
          <c:h val="0.45215311004784686"/>
        </c:manualLayout>
      </c:layout>
      <c:pie3DChart>
        <c:varyColors val="1"/>
        <c:ser>
          <c:idx val="0"/>
          <c:order val="0"/>
          <c:tx>
            <c:strRef>
              <c:f>Sheet1!$A$2</c:f>
              <c:strCache>
                <c:ptCount val="1"/>
                <c:pt idx="0">
                  <c:v>Este</c:v>
                </c:pt>
              </c:strCache>
            </c:strRef>
          </c:tx>
          <c:spPr>
            <a:solidFill>
              <a:schemeClr val="accent1"/>
            </a:solidFill>
            <a:ln w="9555">
              <a:solidFill>
                <a:schemeClr val="tx1"/>
              </a:solidFill>
              <a:prstDash val="solid"/>
            </a:ln>
          </c:spPr>
          <c:explosion val="1"/>
          <c:dPt>
            <c:idx val="0"/>
            <c:bubble3D val="0"/>
            <c:spPr>
              <a:solidFill>
                <a:srgbClr val="CCFF66"/>
              </a:solidFill>
              <a:ln w="19111">
                <a:noFill/>
              </a:ln>
            </c:spPr>
          </c:dPt>
          <c:dPt>
            <c:idx val="1"/>
            <c:bubble3D val="0"/>
            <c:spPr>
              <a:solidFill>
                <a:srgbClr val="FF0000"/>
              </a:solidFill>
              <a:ln w="19111">
                <a:noFill/>
              </a:ln>
            </c:spPr>
          </c:dPt>
          <c:dPt>
            <c:idx val="2"/>
            <c:bubble3D val="0"/>
            <c:spPr>
              <a:solidFill>
                <a:srgbClr val="00FFFF"/>
              </a:solidFill>
              <a:ln w="19111">
                <a:noFill/>
              </a:ln>
            </c:spPr>
          </c:dPt>
          <c:dPt>
            <c:idx val="3"/>
            <c:bubble3D val="0"/>
            <c:spPr>
              <a:solidFill>
                <a:srgbClr val="FFFF00"/>
              </a:solidFill>
              <a:ln w="19111">
                <a:noFill/>
              </a:ln>
            </c:spPr>
          </c:dPt>
          <c:dPt>
            <c:idx val="4"/>
            <c:bubble3D val="0"/>
            <c:spPr>
              <a:gradFill flip="none" rotWithShape="1">
                <a:gsLst>
                  <a:gs pos="100000">
                    <a:srgbClr val="6699FF"/>
                  </a:gs>
                  <a:gs pos="0">
                    <a:srgbClr val="0070C0"/>
                  </a:gs>
                </a:gsLst>
                <a:lin ang="3000000" scaled="0"/>
                <a:tileRect/>
              </a:gradFill>
              <a:ln w="19111">
                <a:noFill/>
              </a:ln>
            </c:spPr>
          </c:dPt>
          <c:dPt>
            <c:idx val="5"/>
            <c:bubble3D val="0"/>
            <c:spPr>
              <a:solidFill>
                <a:srgbClr val="CC99FF"/>
              </a:solidFill>
              <a:ln w="9555">
                <a:solidFill>
                  <a:schemeClr val="tx1"/>
                </a:solidFill>
                <a:prstDash val="solid"/>
              </a:ln>
            </c:spPr>
          </c:dPt>
          <c:dLbls>
            <c:dLbl>
              <c:idx val="0"/>
              <c:layout>
                <c:manualLayout>
                  <c:x val="-3.5584164566591817E-2"/>
                  <c:y val="-3.7513951414961812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3.2052580938317858E-2"/>
                  <c:y val="-0.15735808524824368"/>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2"/>
              <c:layout>
                <c:manualLayout>
                  <c:x val="3.9320224903145705E-2"/>
                  <c:y val="-5.4155244804132432E-2"/>
                </c:manualLayout>
              </c:layout>
              <c:spPr>
                <a:noFill/>
                <a:ln w="19111">
                  <a:noFill/>
                </a:ln>
              </c:spPr>
              <c:txPr>
                <a:bodyPr/>
                <a:lstStyle/>
                <a:p>
                  <a:pPr>
                    <a:defRPr sz="800" b="1" i="0" u="none" strike="noStrike" baseline="0">
                      <a:solidFill>
                        <a:schemeClr val="tx1"/>
                      </a:solidFill>
                      <a:latin typeface="+mj-lt"/>
                      <a:ea typeface="Verdana"/>
                      <a:cs typeface="Verdana"/>
                    </a:defRPr>
                  </a:pPr>
                  <a:endParaRPr lang="es-MX"/>
                </a:p>
              </c:txPr>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3"/>
              <c:layout>
                <c:manualLayout>
                  <c:x val="3.3608072052483881E-2"/>
                  <c:y val="3.8816895313164991E-2"/>
                </c:manualLayout>
              </c:layout>
              <c:spPr>
                <a:noFill/>
                <a:ln w="19111">
                  <a:noFill/>
                </a:ln>
              </c:spPr>
              <c:txPr>
                <a:bodyPr/>
                <a:lstStyle/>
                <a:p>
                  <a:pPr>
                    <a:defRPr sz="800" b="1" i="0" u="none" strike="noStrike" baseline="0">
                      <a:solidFill>
                        <a:schemeClr val="tx1"/>
                      </a:solidFill>
                      <a:latin typeface="+mj-lt"/>
                      <a:ea typeface="Verdana"/>
                      <a:cs typeface="Verdana"/>
                    </a:defRPr>
                  </a:pPr>
                  <a:endParaRPr lang="es-MX"/>
                </a:p>
              </c:txPr>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4"/>
              <c:layout>
                <c:manualLayout>
                  <c:x val="0.19596154709485944"/>
                  <c:y val="-0.19536843381330748"/>
                </c:manualLayout>
              </c:layout>
              <c:spPr>
                <a:noFill/>
                <a:ln w="19111">
                  <a:noFill/>
                </a:ln>
              </c:spPr>
              <c:txPr>
                <a:bodyPr/>
                <a:lstStyle/>
                <a:p>
                  <a:pPr>
                    <a:defRPr sz="800" b="1" i="0" u="none" strike="noStrike" baseline="0">
                      <a:solidFill>
                        <a:schemeClr val="bg1"/>
                      </a:solidFill>
                      <a:latin typeface="+mj-lt"/>
                      <a:ea typeface="Verdana"/>
                      <a:cs typeface="Verdana"/>
                    </a:defRPr>
                  </a:pPr>
                  <a:endParaRPr lang="es-MX"/>
                </a:p>
              </c:txPr>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numFmt formatCode="0%" sourceLinked="0"/>
            <c:spPr>
              <a:noFill/>
              <a:ln w="19111">
                <a:noFill/>
              </a:ln>
            </c:spPr>
            <c:txPr>
              <a:bodyPr/>
              <a:lstStyle/>
              <a:p>
                <a:pPr>
                  <a:defRPr sz="800" b="1" i="0" u="none" strike="noStrike" baseline="0">
                    <a:solidFill>
                      <a:schemeClr val="tx1"/>
                    </a:solidFill>
                    <a:latin typeface="+mj-lt"/>
                    <a:ea typeface="Verdana"/>
                    <a:cs typeface="Verdana"/>
                  </a:defRPr>
                </a:pPr>
                <a:endParaRPr lang="es-MX"/>
              </a:p>
            </c:txPr>
            <c:showLegendKey val="0"/>
            <c:showVal val="1"/>
            <c:showCatName val="1"/>
            <c:showSerName val="0"/>
            <c:showPercent val="1"/>
            <c:showBubbleSize val="0"/>
            <c:separator>
</c:separator>
            <c:showLeaderLines val="1"/>
            <c:extLst>
              <c:ext xmlns:c15="http://schemas.microsoft.com/office/drawing/2012/chart" uri="{CE6537A1-D6FC-4f65-9D91-7224C49458BB}">
                <c15:layout/>
              </c:ext>
            </c:extLst>
          </c:dLbls>
          <c:cat>
            <c:strRef>
              <c:f>Sheet1!$B$1:$G$1</c:f>
              <c:strCache>
                <c:ptCount val="6"/>
                <c:pt idx="0">
                  <c:v>RTA VARIABLE</c:v>
                </c:pt>
                <c:pt idx="1">
                  <c:v>INMOB</c:v>
                </c:pt>
                <c:pt idx="2">
                  <c:v>PTAMOS</c:v>
                </c:pt>
                <c:pt idx="3">
                  <c:v>OTROS</c:v>
                </c:pt>
                <c:pt idx="4">
                  <c:v>RTA FIJA</c:v>
                </c:pt>
                <c:pt idx="5">
                  <c:v>VAL. EXTR.</c:v>
                </c:pt>
              </c:strCache>
            </c:strRef>
          </c:cat>
          <c:val>
            <c:numRef>
              <c:f>Sheet1!$B$2:$G$2</c:f>
              <c:numCache>
                <c:formatCode>#,##0</c:formatCode>
                <c:ptCount val="6"/>
                <c:pt idx="0">
                  <c:v>99641</c:v>
                </c:pt>
                <c:pt idx="1">
                  <c:v>13618</c:v>
                </c:pt>
                <c:pt idx="2">
                  <c:v>25524</c:v>
                </c:pt>
                <c:pt idx="3">
                  <c:v>79033</c:v>
                </c:pt>
                <c:pt idx="4">
                  <c:v>658090</c:v>
                </c:pt>
                <c:pt idx="5">
                  <c:v>16126</c:v>
                </c:pt>
              </c:numCache>
            </c:numRef>
          </c:val>
        </c:ser>
        <c:dLbls>
          <c:showLegendKey val="0"/>
          <c:showVal val="1"/>
          <c:showCatName val="1"/>
          <c:showSerName val="0"/>
          <c:showPercent val="1"/>
          <c:showBubbleSize val="0"/>
          <c:separator>
</c:separator>
          <c:showLeaderLines val="1"/>
        </c:dLbls>
      </c:pie3DChart>
      <c:spPr>
        <a:noFill/>
        <a:ln w="19111">
          <a:noFill/>
        </a:ln>
      </c:spPr>
    </c:plotArea>
    <c:plotVisOnly val="1"/>
    <c:dispBlanksAs val="zero"/>
    <c:showDLblsOverMax val="0"/>
  </c:chart>
  <c:spPr>
    <a:noFill/>
    <a:ln>
      <a:noFill/>
    </a:ln>
  </c:spPr>
  <c:txPr>
    <a:bodyPr/>
    <a:lstStyle/>
    <a:p>
      <a:pPr>
        <a:defRPr sz="1354" b="1" i="0" u="none" strike="noStrike" baseline="0">
          <a:solidFill>
            <a:schemeClr val="tx1"/>
          </a:solidFill>
          <a:latin typeface="Verdana"/>
          <a:ea typeface="Verdana"/>
          <a:cs typeface="Verdana"/>
        </a:defRPr>
      </a:pPr>
      <a:endParaRPr lang="es-MX"/>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12647058823529411"/>
          <c:y val="0.19377990430622041"/>
          <c:w val="0.69705882352942472"/>
          <c:h val="0.45215311004784686"/>
        </c:manualLayout>
      </c:layout>
      <c:pie3DChart>
        <c:varyColors val="1"/>
        <c:ser>
          <c:idx val="0"/>
          <c:order val="0"/>
          <c:tx>
            <c:strRef>
              <c:f>Sheet1!$A$2</c:f>
              <c:strCache>
                <c:ptCount val="1"/>
                <c:pt idx="0">
                  <c:v>Este</c:v>
                </c:pt>
              </c:strCache>
            </c:strRef>
          </c:tx>
          <c:dPt>
            <c:idx val="0"/>
            <c:bubble3D val="0"/>
            <c:spPr>
              <a:solidFill>
                <a:srgbClr val="CCFF66"/>
              </a:solidFill>
            </c:spPr>
          </c:dPt>
          <c:dPt>
            <c:idx val="1"/>
            <c:bubble3D val="0"/>
            <c:spPr>
              <a:solidFill>
                <a:srgbClr val="FF0000"/>
              </a:solidFill>
            </c:spPr>
          </c:dPt>
          <c:dPt>
            <c:idx val="2"/>
            <c:bubble3D val="0"/>
            <c:spPr>
              <a:solidFill>
                <a:srgbClr val="00FFFF"/>
              </a:solidFill>
            </c:spPr>
          </c:dPt>
          <c:dPt>
            <c:idx val="3"/>
            <c:bubble3D val="0"/>
            <c:spPr>
              <a:solidFill>
                <a:srgbClr val="FFFF00"/>
              </a:solidFill>
            </c:spPr>
          </c:dPt>
          <c:dPt>
            <c:idx val="4"/>
            <c:bubble3D val="0"/>
            <c:spPr>
              <a:gradFill>
                <a:gsLst>
                  <a:gs pos="100000">
                    <a:srgbClr val="0070C0"/>
                  </a:gs>
                  <a:gs pos="0">
                    <a:srgbClr val="6699FF"/>
                  </a:gs>
                </a:gsLst>
                <a:lin ang="16200000" scaled="1"/>
              </a:gradFill>
            </c:spPr>
          </c:dPt>
          <c:dPt>
            <c:idx val="5"/>
            <c:bubble3D val="0"/>
            <c:spPr>
              <a:solidFill>
                <a:srgbClr val="CC99FF"/>
              </a:solidFill>
            </c:spPr>
          </c:dPt>
          <c:dLbls>
            <c:dLbl>
              <c:idx val="0"/>
              <c:layout>
                <c:manualLayout>
                  <c:x val="-7.9849143598016037E-2"/>
                  <c:y val="-4.0284327815387794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1.9787011932554624E-2"/>
                  <c:y val="-0.1104142017764902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2"/>
              <c:layout>
                <c:manualLayout>
                  <c:x val="0.10080882690473295"/>
                  <c:y val="-8.830562614423762E-2"/>
                </c:manualLayout>
              </c:layout>
              <c:spPr/>
              <c:txPr>
                <a:bodyPr/>
                <a:lstStyle/>
                <a:p>
                  <a:pPr>
                    <a:defRPr sz="800" b="1"/>
                  </a:pPr>
                  <a:endParaRPr lang="es-MX"/>
                </a:p>
              </c:txPr>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3"/>
              <c:layout>
                <c:manualLayout>
                  <c:x val="3.1035802779460046E-2"/>
                  <c:y val="5.7423195567544952E-2"/>
                </c:manualLayout>
              </c:layout>
              <c:spPr/>
              <c:txPr>
                <a:bodyPr/>
                <a:lstStyle/>
                <a:p>
                  <a:pPr>
                    <a:defRPr sz="800" b="1"/>
                  </a:pPr>
                  <a:endParaRPr lang="es-MX"/>
                </a:p>
              </c:txPr>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4"/>
              <c:layout>
                <c:manualLayout>
                  <c:x val="0.15655230277147125"/>
                  <c:y val="-0.20892092133447715"/>
                </c:manualLayout>
              </c:layout>
              <c:spPr/>
              <c:txPr>
                <a:bodyPr/>
                <a:lstStyle/>
                <a:p>
                  <a:pPr>
                    <a:defRPr sz="800" b="1">
                      <a:solidFill>
                        <a:schemeClr val="bg1"/>
                      </a:solidFill>
                    </a:defRPr>
                  </a:pPr>
                  <a:endParaRPr lang="es-MX"/>
                </a:p>
              </c:txPr>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numFmt formatCode="0%" sourceLinked="0"/>
            <c:spPr>
              <a:noFill/>
              <a:ln>
                <a:noFill/>
              </a:ln>
              <a:effectLst/>
            </c:spPr>
            <c:txPr>
              <a:bodyPr/>
              <a:lstStyle/>
              <a:p>
                <a:pPr>
                  <a:defRPr sz="800" b="1"/>
                </a:pPr>
                <a:endParaRPr lang="es-MX"/>
              </a:p>
            </c:txPr>
            <c:showLegendKey val="0"/>
            <c:showVal val="1"/>
            <c:showCatName val="1"/>
            <c:showSerName val="0"/>
            <c:showPercent val="1"/>
            <c:showBubbleSize val="0"/>
            <c:separator>
</c:separator>
            <c:showLeaderLines val="1"/>
            <c:extLst>
              <c:ext xmlns:c15="http://schemas.microsoft.com/office/drawing/2012/chart" uri="{CE6537A1-D6FC-4f65-9D91-7224C49458BB}">
                <c15:layout/>
              </c:ext>
            </c:extLst>
          </c:dLbls>
          <c:cat>
            <c:strRef>
              <c:f>Sheet1!$B$1:$G$1</c:f>
              <c:strCache>
                <c:ptCount val="6"/>
                <c:pt idx="0">
                  <c:v>RTA VARIABLE</c:v>
                </c:pt>
                <c:pt idx="1">
                  <c:v>INMOB</c:v>
                </c:pt>
                <c:pt idx="2">
                  <c:v>C. CRÉDITOS Y PTAMOS</c:v>
                </c:pt>
                <c:pt idx="3">
                  <c:v>OTROS</c:v>
                </c:pt>
                <c:pt idx="4">
                  <c:v>RTA FIJA</c:v>
                </c:pt>
                <c:pt idx="5">
                  <c:v>VAL. EXTR.</c:v>
                </c:pt>
              </c:strCache>
            </c:strRef>
          </c:cat>
          <c:val>
            <c:numRef>
              <c:f>Sheet1!$B$2:$G$2</c:f>
              <c:numCache>
                <c:formatCode>#,##0</c:formatCode>
                <c:ptCount val="6"/>
                <c:pt idx="0">
                  <c:v>123943</c:v>
                </c:pt>
                <c:pt idx="1">
                  <c:v>14535</c:v>
                </c:pt>
                <c:pt idx="2">
                  <c:v>27972</c:v>
                </c:pt>
                <c:pt idx="3">
                  <c:v>29399</c:v>
                </c:pt>
                <c:pt idx="4">
                  <c:v>780620</c:v>
                </c:pt>
                <c:pt idx="5">
                  <c:v>29162</c:v>
                </c:pt>
              </c:numCache>
            </c:numRef>
          </c:val>
        </c:ser>
        <c:dLbls>
          <c:showLegendKey val="0"/>
          <c:showVal val="1"/>
          <c:showCatName val="1"/>
          <c:showSerName val="0"/>
          <c:showPercent val="1"/>
          <c:showBubbleSize val="0"/>
          <c:separator>
</c:separator>
          <c:showLeaderLines val="1"/>
        </c:dLbls>
      </c:pie3DChart>
    </c:plotArea>
    <c:plotVisOnly val="1"/>
    <c:dispBlanksAs val="zero"/>
    <c:showDLblsOverMax val="0"/>
  </c:chart>
  <c:txPr>
    <a:bodyPr/>
    <a:lstStyle/>
    <a:p>
      <a:pPr>
        <a:defRPr sz="1800"/>
      </a:pPr>
      <a:endParaRPr lang="es-MX"/>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507942229965115"/>
          <c:y val="2.8777119094254025E-2"/>
          <c:w val="0.45079365079365075"/>
          <c:h val="0.94724220623501265"/>
        </c:manualLayout>
      </c:layout>
      <c:barChart>
        <c:barDir val="col"/>
        <c:grouping val="percentStacked"/>
        <c:varyColors val="0"/>
        <c:ser>
          <c:idx val="0"/>
          <c:order val="0"/>
          <c:tx>
            <c:strRef>
              <c:f>Sheet1!$A$2</c:f>
              <c:strCache>
                <c:ptCount val="1"/>
                <c:pt idx="0">
                  <c:v>ESTADO</c:v>
                </c:pt>
              </c:strCache>
            </c:strRef>
          </c:tx>
          <c:spPr>
            <a:gradFill rotWithShape="0">
              <a:gsLst>
                <a:gs pos="1000">
                  <a:srgbClr val="000000"/>
                </a:gs>
                <a:gs pos="50000">
                  <a:srgbClr val="6699FF"/>
                </a:gs>
                <a:gs pos="100000">
                  <a:srgbClr val="000000"/>
                </a:gs>
              </a:gsLst>
              <a:lin ang="0" scaled="1"/>
            </a:gradFill>
            <a:ln w="13408">
              <a:noFill/>
            </a:ln>
          </c:spPr>
          <c:invertIfNegative val="0"/>
          <c:dLbls>
            <c:dLbl>
              <c:idx val="0"/>
              <c:layout/>
              <c:numFmt formatCode="#,##0" sourceLinked="0"/>
              <c:spPr>
                <a:noFill/>
                <a:ln w="13408">
                  <a:noFill/>
                </a:ln>
              </c:spPr>
              <c:txPr>
                <a:bodyPr/>
                <a:lstStyle/>
                <a:p>
                  <a:pPr>
                    <a:defRPr sz="845" b="1" i="0" u="none" strike="noStrike" baseline="0">
                      <a:solidFill>
                        <a:schemeClr val="bg1"/>
                      </a:solidFill>
                      <a:latin typeface="Arial"/>
                      <a:ea typeface="Arial"/>
                      <a:cs typeface="Arial"/>
                    </a:defRPr>
                  </a:pPr>
                  <a:endParaRPr lang="es-MX"/>
                </a:p>
              </c:txPr>
              <c:showLegendKey val="0"/>
              <c:showVal val="1"/>
              <c:showCatName val="0"/>
              <c:showSerName val="1"/>
              <c:showPercent val="0"/>
              <c:showBubbleSize val="0"/>
              <c:separator>
</c:separator>
              <c:extLst>
                <c:ext xmlns:c15="http://schemas.microsoft.com/office/drawing/2012/chart" uri="{CE6537A1-D6FC-4f65-9D91-7224C49458BB}">
                  <c15:layout/>
                </c:ext>
              </c:extLst>
            </c:dLbl>
            <c:numFmt formatCode="#,##0" sourceLinked="0"/>
            <c:spPr>
              <a:noFill/>
              <a:ln w="13408">
                <a:noFill/>
              </a:ln>
            </c:spPr>
            <c:txPr>
              <a:bodyPr/>
              <a:lstStyle/>
              <a:p>
                <a:pPr>
                  <a:defRPr sz="845" b="1" i="0" u="none" strike="noStrike" baseline="0">
                    <a:solidFill>
                      <a:schemeClr val="tx1"/>
                    </a:solidFill>
                    <a:latin typeface="Arial"/>
                    <a:ea typeface="Arial"/>
                    <a:cs typeface="Arial"/>
                  </a:defRPr>
                </a:pPr>
                <a:endParaRPr lang="es-MX"/>
              </a:p>
            </c:txP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cat>
            <c:strRef>
              <c:f>Sheet1!$B$1:$B$1</c:f>
              <c:strCache>
                <c:ptCount val="1"/>
                <c:pt idx="0">
                  <c:v>1er trim.</c:v>
                </c:pt>
              </c:strCache>
            </c:strRef>
          </c:cat>
          <c:val>
            <c:numRef>
              <c:f>Sheet1!$B$2:$B$2</c:f>
              <c:numCache>
                <c:formatCode>#,##0</c:formatCode>
                <c:ptCount val="1"/>
                <c:pt idx="0">
                  <c:v>498714</c:v>
                </c:pt>
              </c:numCache>
            </c:numRef>
          </c:val>
        </c:ser>
        <c:ser>
          <c:idx val="1"/>
          <c:order val="1"/>
          <c:tx>
            <c:strRef>
              <c:f>Sheet1!$A$3</c:f>
              <c:strCache>
                <c:ptCount val="1"/>
                <c:pt idx="0">
                  <c:v>PRIVADAS</c:v>
                </c:pt>
              </c:strCache>
            </c:strRef>
          </c:tx>
          <c:spPr>
            <a:gradFill rotWithShape="0">
              <a:gsLst>
                <a:gs pos="11000">
                  <a:srgbClr val="009999"/>
                </a:gs>
                <a:gs pos="50000">
                  <a:srgbClr val="00FFFF"/>
                </a:gs>
                <a:gs pos="100000">
                  <a:srgbClr val="009999"/>
                </a:gs>
              </a:gsLst>
              <a:lin ang="0" scaled="1"/>
            </a:gradFill>
            <a:ln w="13408">
              <a:noFill/>
            </a:ln>
          </c:spPr>
          <c:invertIfNegative val="0"/>
          <c:dLbls>
            <c:numFmt formatCode="#,##0" sourceLinked="0"/>
            <c:spPr>
              <a:noFill/>
              <a:ln w="13408">
                <a:noFill/>
              </a:ln>
            </c:spPr>
            <c:txPr>
              <a:bodyPr/>
              <a:lstStyle/>
              <a:p>
                <a:pPr>
                  <a:defRPr sz="845" b="1" i="0" u="none" strike="noStrike" baseline="0">
                    <a:solidFill>
                      <a:schemeClr val="tx1"/>
                    </a:solidFill>
                    <a:latin typeface="Arial"/>
                    <a:ea typeface="Arial"/>
                    <a:cs typeface="Arial"/>
                  </a:defRPr>
                </a:pPr>
                <a:endParaRPr lang="es-MX"/>
              </a:p>
            </c:txP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0"/>
              </c:ext>
            </c:extLst>
          </c:dLbls>
          <c:cat>
            <c:strRef>
              <c:f>Sheet1!$B$1:$B$1</c:f>
              <c:strCache>
                <c:ptCount val="1"/>
                <c:pt idx="0">
                  <c:v>1er trim.</c:v>
                </c:pt>
              </c:strCache>
            </c:strRef>
          </c:cat>
          <c:val>
            <c:numRef>
              <c:f>Sheet1!$B$3:$B$3</c:f>
              <c:numCache>
                <c:formatCode>#,##0</c:formatCode>
                <c:ptCount val="1"/>
                <c:pt idx="0">
                  <c:v>159376</c:v>
                </c:pt>
              </c:numCache>
            </c:numRef>
          </c:val>
        </c:ser>
        <c:dLbls>
          <c:showLegendKey val="0"/>
          <c:showVal val="0"/>
          <c:showCatName val="0"/>
          <c:showSerName val="0"/>
          <c:showPercent val="0"/>
          <c:showBubbleSize val="0"/>
        </c:dLbls>
        <c:gapWidth val="90"/>
        <c:overlap val="100"/>
        <c:axId val="1880412256"/>
        <c:axId val="1880406816"/>
      </c:barChart>
      <c:catAx>
        <c:axId val="1880412256"/>
        <c:scaling>
          <c:orientation val="minMax"/>
        </c:scaling>
        <c:delete val="1"/>
        <c:axPos val="b"/>
        <c:numFmt formatCode="General" sourceLinked="0"/>
        <c:majorTickMark val="out"/>
        <c:minorTickMark val="none"/>
        <c:tickLblPos val="none"/>
        <c:crossAx val="1880406816"/>
        <c:crosses val="autoZero"/>
        <c:auto val="1"/>
        <c:lblAlgn val="ctr"/>
        <c:lblOffset val="100"/>
        <c:noMultiLvlLbl val="0"/>
      </c:catAx>
      <c:valAx>
        <c:axId val="1880406816"/>
        <c:scaling>
          <c:orientation val="minMax"/>
        </c:scaling>
        <c:delete val="1"/>
        <c:axPos val="l"/>
        <c:numFmt formatCode="0%" sourceLinked="1"/>
        <c:majorTickMark val="out"/>
        <c:minorTickMark val="none"/>
        <c:tickLblPos val="none"/>
        <c:crossAx val="1880412256"/>
        <c:crosses val="autoZero"/>
        <c:crossBetween val="between"/>
      </c:valAx>
      <c:spPr>
        <a:noFill/>
        <a:ln w="13408">
          <a:noFill/>
        </a:ln>
      </c:spPr>
    </c:plotArea>
    <c:plotVisOnly val="1"/>
    <c:dispBlanksAs val="gap"/>
    <c:showDLblsOverMax val="0"/>
  </c:chart>
  <c:spPr>
    <a:noFill/>
    <a:ln>
      <a:noFill/>
    </a:ln>
  </c:spPr>
  <c:txPr>
    <a:bodyPr/>
    <a:lstStyle/>
    <a:p>
      <a:pPr>
        <a:defRPr sz="950" b="1" i="0" u="none" strike="noStrike" baseline="0">
          <a:solidFill>
            <a:schemeClr val="tx1"/>
          </a:solidFill>
          <a:latin typeface="Arial"/>
          <a:ea typeface="Arial"/>
          <a:cs typeface="Arial"/>
        </a:defRPr>
      </a:pPr>
      <a:endParaRPr lang="es-MX"/>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218315208913483E-2"/>
          <c:y val="5.5865642708931122E-2"/>
          <c:w val="0.97524752475247523"/>
          <c:h val="0.94413407821229045"/>
        </c:manualLayout>
      </c:layout>
      <c:barChart>
        <c:barDir val="col"/>
        <c:grouping val="clustered"/>
        <c:varyColors val="0"/>
        <c:ser>
          <c:idx val="0"/>
          <c:order val="0"/>
          <c:tx>
            <c:strRef>
              <c:f>Sheet1!$A$2</c:f>
              <c:strCache>
                <c:ptCount val="1"/>
                <c:pt idx="0">
                  <c:v>mar-10</c:v>
                </c:pt>
              </c:strCache>
            </c:strRef>
          </c:tx>
          <c:spPr>
            <a:gradFill rotWithShape="0">
              <a:gsLst>
                <a:gs pos="1000">
                  <a:srgbClr val="000000"/>
                </a:gs>
                <a:gs pos="50000">
                  <a:srgbClr val="6699FF"/>
                </a:gs>
                <a:gs pos="87000">
                  <a:srgbClr val="000000"/>
                </a:gs>
              </a:gsLst>
              <a:lin ang="0" scaled="1"/>
            </a:gradFill>
            <a:ln w="5694">
              <a:noFill/>
            </a:ln>
          </c:spPr>
          <c:invertIfNegative val="0"/>
          <c:cat>
            <c:numRef>
              <c:f>Sheet1!$B$1:$H$1</c:f>
              <c:numCache>
                <c:formatCode>General</c:formatCode>
                <c:ptCount val="7"/>
              </c:numCache>
            </c:numRef>
          </c:cat>
          <c:val>
            <c:numRef>
              <c:f>Sheet1!$B$2:$H$2</c:f>
              <c:numCache>
                <c:formatCode>General</c:formatCode>
                <c:ptCount val="7"/>
                <c:pt idx="6" formatCode="#,##0">
                  <c:v>108</c:v>
                </c:pt>
              </c:numCache>
            </c:numRef>
          </c:val>
        </c:ser>
        <c:ser>
          <c:idx val="1"/>
          <c:order val="1"/>
          <c:tx>
            <c:strRef>
              <c:f>Sheet1!$A$3</c:f>
              <c:strCache>
                <c:ptCount val="1"/>
                <c:pt idx="0">
                  <c:v>mar-09</c:v>
                </c:pt>
              </c:strCache>
            </c:strRef>
          </c:tx>
          <c:spPr>
            <a:gradFill rotWithShape="0">
              <a:gsLst>
                <a:gs pos="16000">
                  <a:srgbClr val="FFFFFF">
                    <a:lumMod val="50000"/>
                  </a:srgbClr>
                </a:gs>
                <a:gs pos="50000">
                  <a:srgbClr val="FFFFFF"/>
                </a:gs>
                <a:gs pos="100000">
                  <a:srgbClr val="FFFFFF">
                    <a:lumMod val="50000"/>
                  </a:srgbClr>
                </a:gs>
              </a:gsLst>
              <a:lin ang="0" scaled="1"/>
            </a:gradFill>
            <a:ln w="5694">
              <a:noFill/>
            </a:ln>
          </c:spPr>
          <c:invertIfNegative val="0"/>
          <c:cat>
            <c:numRef>
              <c:f>Sheet1!$B$1:$H$1</c:f>
              <c:numCache>
                <c:formatCode>General</c:formatCode>
                <c:ptCount val="7"/>
              </c:numCache>
            </c:numRef>
          </c:cat>
          <c:val>
            <c:numRef>
              <c:f>Sheet1!$B$3:$H$3</c:f>
              <c:numCache>
                <c:formatCode>General</c:formatCode>
                <c:ptCount val="7"/>
                <c:pt idx="6" formatCode="#,##0">
                  <c:v>101</c:v>
                </c:pt>
              </c:numCache>
            </c:numRef>
          </c:val>
        </c:ser>
        <c:dLbls>
          <c:showLegendKey val="0"/>
          <c:showVal val="0"/>
          <c:showCatName val="0"/>
          <c:showSerName val="0"/>
          <c:showPercent val="0"/>
          <c:showBubbleSize val="0"/>
        </c:dLbls>
        <c:gapWidth val="20"/>
        <c:axId val="1874638832"/>
        <c:axId val="1874642640"/>
      </c:barChart>
      <c:catAx>
        <c:axId val="1874638832"/>
        <c:scaling>
          <c:orientation val="minMax"/>
        </c:scaling>
        <c:delete val="1"/>
        <c:axPos val="b"/>
        <c:numFmt formatCode="General" sourceLinked="1"/>
        <c:majorTickMark val="out"/>
        <c:minorTickMark val="none"/>
        <c:tickLblPos val="none"/>
        <c:crossAx val="1874642640"/>
        <c:crosses val="autoZero"/>
        <c:auto val="1"/>
        <c:lblAlgn val="ctr"/>
        <c:lblOffset val="100"/>
        <c:noMultiLvlLbl val="0"/>
      </c:catAx>
      <c:valAx>
        <c:axId val="1874642640"/>
        <c:scaling>
          <c:orientation val="minMax"/>
          <c:max val="120"/>
          <c:min val="90"/>
        </c:scaling>
        <c:delete val="1"/>
        <c:axPos val="l"/>
        <c:numFmt formatCode="General" sourceLinked="1"/>
        <c:majorTickMark val="out"/>
        <c:minorTickMark val="none"/>
        <c:tickLblPos val="none"/>
        <c:crossAx val="1874638832"/>
        <c:crosses val="autoZero"/>
        <c:crossBetween val="between"/>
        <c:majorUnit val="5"/>
        <c:minorUnit val="1"/>
      </c:valAx>
      <c:spPr>
        <a:noFill/>
        <a:ln w="5694">
          <a:noFill/>
        </a:ln>
      </c:spPr>
    </c:plotArea>
    <c:plotVisOnly val="1"/>
    <c:dispBlanksAs val="gap"/>
    <c:showDLblsOverMax val="0"/>
  </c:chart>
  <c:spPr>
    <a:noFill/>
    <a:ln>
      <a:noFill/>
    </a:ln>
  </c:spPr>
  <c:txPr>
    <a:bodyPr/>
    <a:lstStyle/>
    <a:p>
      <a:pPr>
        <a:defRPr sz="404" b="1" i="0" u="none" strike="noStrike" baseline="0">
          <a:solidFill>
            <a:schemeClr val="tx1"/>
          </a:solidFill>
          <a:latin typeface="Verdana"/>
          <a:ea typeface="Verdana"/>
          <a:cs typeface="Verdana"/>
        </a:defRPr>
      </a:pPr>
      <a:endParaRPr lang="es-MX"/>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60"/>
      <c:rotY val="50"/>
      <c:rAngAx val="0"/>
      <c:perspective val="0"/>
    </c:view3D>
    <c:floor>
      <c:thickness val="0"/>
    </c:floor>
    <c:sideWall>
      <c:thickness val="0"/>
    </c:sideWall>
    <c:backWall>
      <c:thickness val="0"/>
    </c:backWall>
    <c:plotArea>
      <c:layout>
        <c:manualLayout>
          <c:layoutTarget val="inner"/>
          <c:xMode val="edge"/>
          <c:yMode val="edge"/>
          <c:x val="3.6604947458668116E-2"/>
          <c:y val="4.6875E-2"/>
          <c:w val="0.9267901050826638"/>
          <c:h val="0.93125000000000002"/>
        </c:manualLayout>
      </c:layout>
      <c:pie3DChart>
        <c:varyColors val="1"/>
        <c:ser>
          <c:idx val="0"/>
          <c:order val="0"/>
          <c:tx>
            <c:strRef>
              <c:f>Hoja1!$B$1</c:f>
              <c:strCache>
                <c:ptCount val="1"/>
                <c:pt idx="0">
                  <c:v>Ventas</c:v>
                </c:pt>
              </c:strCache>
            </c:strRef>
          </c:tx>
          <c:spPr>
            <a:gradFill>
              <a:gsLst>
                <a:gs pos="0">
                  <a:srgbClr val="000000"/>
                </a:gs>
                <a:gs pos="50000">
                  <a:srgbClr val="CCFF99"/>
                </a:gs>
                <a:gs pos="89000">
                  <a:srgbClr val="000000"/>
                </a:gs>
              </a:gsLst>
              <a:lin ang="11400000" scaled="0"/>
            </a:gradFill>
          </c:spPr>
          <c:dPt>
            <c:idx val="0"/>
            <c:bubble3D val="0"/>
            <c:spPr>
              <a:gradFill>
                <a:gsLst>
                  <a:gs pos="0">
                    <a:srgbClr val="000000"/>
                  </a:gs>
                  <a:gs pos="50000">
                    <a:srgbClr val="6699FF"/>
                  </a:gs>
                  <a:gs pos="89000">
                    <a:srgbClr val="000000"/>
                  </a:gs>
                </a:gsLst>
                <a:lin ang="11400000" scaled="0"/>
              </a:gradFill>
            </c:spPr>
          </c:dPt>
          <c:dPt>
            <c:idx val="1"/>
            <c:bubble3D val="0"/>
            <c:spPr>
              <a:gradFill>
                <a:gsLst>
                  <a:gs pos="0">
                    <a:schemeClr val="bg2">
                      <a:lumMod val="50000"/>
                    </a:schemeClr>
                  </a:gs>
                  <a:gs pos="50000">
                    <a:schemeClr val="bg2">
                      <a:lumMod val="20000"/>
                      <a:lumOff val="80000"/>
                    </a:schemeClr>
                  </a:gs>
                  <a:gs pos="95000">
                    <a:schemeClr val="bg2">
                      <a:lumMod val="50000"/>
                    </a:schemeClr>
                  </a:gs>
                </a:gsLst>
                <a:lin ang="11400000" scaled="0"/>
              </a:gradFill>
            </c:spPr>
          </c:dPt>
          <c:cat>
            <c:strRef>
              <c:f>Hoja1!$A$2:$A$3</c:f>
              <c:strCache>
                <c:ptCount val="2"/>
                <c:pt idx="0">
                  <c:v>Seguros</c:v>
                </c:pt>
                <c:pt idx="1">
                  <c:v>Pensiones</c:v>
                </c:pt>
              </c:strCache>
            </c:strRef>
          </c:cat>
          <c:val>
            <c:numRef>
              <c:f>Hoja1!$B$2:$B$3</c:f>
              <c:numCache>
                <c:formatCode>General</c:formatCode>
                <c:ptCount val="2"/>
                <c:pt idx="0">
                  <c:v>75</c:v>
                </c:pt>
                <c:pt idx="1">
                  <c:v>25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s-MX"/>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60"/>
      <c:rotY val="50"/>
      <c:rAngAx val="0"/>
      <c:perspective val="0"/>
    </c:view3D>
    <c:floor>
      <c:thickness val="0"/>
    </c:floor>
    <c:sideWall>
      <c:thickness val="0"/>
    </c:sideWall>
    <c:backWall>
      <c:thickness val="0"/>
    </c:backWall>
    <c:plotArea>
      <c:layout/>
      <c:pie3DChart>
        <c:varyColors val="1"/>
        <c:ser>
          <c:idx val="0"/>
          <c:order val="0"/>
          <c:tx>
            <c:strRef>
              <c:f>Hoja1!$B$1</c:f>
              <c:strCache>
                <c:ptCount val="1"/>
                <c:pt idx="0">
                  <c:v>Ventas</c:v>
                </c:pt>
              </c:strCache>
            </c:strRef>
          </c:tx>
          <c:spPr>
            <a:gradFill>
              <a:gsLst>
                <a:gs pos="0">
                  <a:srgbClr val="000000"/>
                </a:gs>
                <a:gs pos="50000">
                  <a:srgbClr val="CCFF99"/>
                </a:gs>
                <a:gs pos="89000">
                  <a:srgbClr val="000000"/>
                </a:gs>
              </a:gsLst>
              <a:lin ang="11400000" scaled="0"/>
            </a:gradFill>
          </c:spPr>
          <c:dPt>
            <c:idx val="0"/>
            <c:bubble3D val="0"/>
            <c:spPr>
              <a:gradFill>
                <a:gsLst>
                  <a:gs pos="0">
                    <a:srgbClr val="000000"/>
                  </a:gs>
                  <a:gs pos="50000">
                    <a:srgbClr val="6699FF"/>
                  </a:gs>
                  <a:gs pos="89000">
                    <a:srgbClr val="000000"/>
                  </a:gs>
                </a:gsLst>
                <a:lin ang="10800000" scaled="0"/>
              </a:gradFill>
            </c:spPr>
          </c:dPt>
          <c:dPt>
            <c:idx val="1"/>
            <c:bubble3D val="0"/>
            <c:spPr>
              <a:gradFill>
                <a:gsLst>
                  <a:gs pos="0">
                    <a:schemeClr val="bg2">
                      <a:lumMod val="50000"/>
                    </a:schemeClr>
                  </a:gs>
                  <a:gs pos="50000">
                    <a:schemeClr val="bg2">
                      <a:lumMod val="20000"/>
                      <a:lumOff val="80000"/>
                    </a:schemeClr>
                  </a:gs>
                  <a:gs pos="95000">
                    <a:schemeClr val="bg2">
                      <a:lumMod val="50000"/>
                    </a:schemeClr>
                  </a:gs>
                </a:gsLst>
                <a:lin ang="11400000" scaled="0"/>
              </a:gradFill>
            </c:spPr>
          </c:dPt>
          <c:cat>
            <c:strRef>
              <c:f>Hoja1!$A$2:$A$3</c:f>
              <c:strCache>
                <c:ptCount val="2"/>
                <c:pt idx="0">
                  <c:v>Seguros</c:v>
                </c:pt>
                <c:pt idx="1">
                  <c:v>Pensiones</c:v>
                </c:pt>
              </c:strCache>
            </c:strRef>
          </c:cat>
          <c:val>
            <c:numRef>
              <c:f>Hoja1!$B$2:$B$3</c:f>
              <c:numCache>
                <c:formatCode>General</c:formatCode>
                <c:ptCount val="2"/>
                <c:pt idx="0">
                  <c:v>75</c:v>
                </c:pt>
                <c:pt idx="1">
                  <c:v>25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s-MX"/>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72985131369421"/>
          <c:y val="3.1732330008726536E-2"/>
          <c:w val="0.76190476190476186"/>
          <c:h val="0.95215311004784686"/>
        </c:manualLayout>
      </c:layout>
      <c:barChart>
        <c:barDir val="bar"/>
        <c:grouping val="stacked"/>
        <c:varyColors val="0"/>
        <c:ser>
          <c:idx val="0"/>
          <c:order val="0"/>
          <c:tx>
            <c:strRef>
              <c:f>Sheet1!$A$2</c:f>
              <c:strCache>
                <c:ptCount val="1"/>
                <c:pt idx="0">
                  <c:v>INDICE</c:v>
                </c:pt>
              </c:strCache>
            </c:strRef>
          </c:tx>
          <c:spPr>
            <a:gradFill rotWithShape="0">
              <a:gsLst>
                <a:gs pos="1000">
                  <a:srgbClr val="000000"/>
                </a:gs>
                <a:gs pos="50000">
                  <a:srgbClr val="6699FF"/>
                </a:gs>
                <a:gs pos="100000">
                  <a:srgbClr val="000000"/>
                </a:gs>
              </a:gsLst>
              <a:lin ang="5400000" scaled="1"/>
            </a:gradFill>
            <a:ln w="7304">
              <a:solidFill>
                <a:schemeClr val="tx1"/>
              </a:solidFill>
              <a:prstDash val="solid"/>
            </a:ln>
          </c:spPr>
          <c:invertIfNegative val="0"/>
          <c:dPt>
            <c:idx val="0"/>
            <c:invertIfNegative val="0"/>
            <c:bubble3D val="0"/>
            <c:spPr>
              <a:gradFill rotWithShape="0">
                <a:gsLst>
                  <a:gs pos="1000">
                    <a:schemeClr val="tx1">
                      <a:lumMod val="75000"/>
                      <a:lumOff val="25000"/>
                    </a:schemeClr>
                  </a:gs>
                  <a:gs pos="50000">
                    <a:schemeClr val="bg1">
                      <a:lumMod val="95000"/>
                    </a:schemeClr>
                  </a:gs>
                  <a:gs pos="100000">
                    <a:schemeClr val="tx1">
                      <a:lumMod val="75000"/>
                      <a:lumOff val="25000"/>
                    </a:schemeClr>
                  </a:gs>
                </a:gsLst>
                <a:lin ang="5400000" scaled="1"/>
              </a:gradFill>
              <a:ln w="7304">
                <a:solidFill>
                  <a:schemeClr val="tx1"/>
                </a:solidFill>
                <a:prstDash val="solid"/>
              </a:ln>
            </c:spPr>
          </c:dPt>
          <c:dPt>
            <c:idx val="1"/>
            <c:invertIfNegative val="0"/>
            <c:bubble3D val="0"/>
          </c:dPt>
          <c:cat>
            <c:strRef>
              <c:f>Sheet1!$B$1:$C$1</c:f>
              <c:strCache>
                <c:ptCount val="2"/>
                <c:pt idx="0">
                  <c:v>DIC. 2015</c:v>
                </c:pt>
                <c:pt idx="1">
                  <c:v>DIC. 2016</c:v>
                </c:pt>
              </c:strCache>
            </c:strRef>
          </c:cat>
          <c:val>
            <c:numRef>
              <c:f>Sheet1!$B$2:$C$2</c:f>
              <c:numCache>
                <c:formatCode>General</c:formatCode>
                <c:ptCount val="2"/>
                <c:pt idx="0">
                  <c:v>1.1399999999999999</c:v>
                </c:pt>
                <c:pt idx="1">
                  <c:v>1.17</c:v>
                </c:pt>
              </c:numCache>
            </c:numRef>
          </c:val>
        </c:ser>
        <c:dLbls>
          <c:showLegendKey val="0"/>
          <c:showVal val="0"/>
          <c:showCatName val="0"/>
          <c:showSerName val="0"/>
          <c:showPercent val="0"/>
          <c:showBubbleSize val="0"/>
        </c:dLbls>
        <c:gapWidth val="40"/>
        <c:overlap val="100"/>
        <c:axId val="1880413888"/>
        <c:axId val="1880416064"/>
      </c:barChart>
      <c:catAx>
        <c:axId val="1880413888"/>
        <c:scaling>
          <c:orientation val="minMax"/>
        </c:scaling>
        <c:delete val="0"/>
        <c:axPos val="l"/>
        <c:numFmt formatCode="General" sourceLinked="1"/>
        <c:majorTickMark val="out"/>
        <c:minorTickMark val="none"/>
        <c:tickLblPos val="nextTo"/>
        <c:spPr>
          <a:ln w="1826">
            <a:solidFill>
              <a:schemeClr val="tx1"/>
            </a:solidFill>
            <a:prstDash val="solid"/>
          </a:ln>
        </c:spPr>
        <c:txPr>
          <a:bodyPr rot="0" vert="horz"/>
          <a:lstStyle/>
          <a:p>
            <a:pPr>
              <a:defRPr sz="805" b="1" i="0" u="none" strike="noStrike" baseline="0">
                <a:solidFill>
                  <a:schemeClr val="tx1"/>
                </a:solidFill>
                <a:latin typeface="Verdana"/>
                <a:ea typeface="Verdana"/>
                <a:cs typeface="Verdana"/>
              </a:defRPr>
            </a:pPr>
            <a:endParaRPr lang="es-MX"/>
          </a:p>
        </c:txPr>
        <c:crossAx val="1880416064"/>
        <c:crosses val="autoZero"/>
        <c:auto val="1"/>
        <c:lblAlgn val="ctr"/>
        <c:lblOffset val="100"/>
        <c:tickLblSkip val="1"/>
        <c:tickMarkSkip val="1"/>
        <c:noMultiLvlLbl val="0"/>
      </c:catAx>
      <c:valAx>
        <c:axId val="1880416064"/>
        <c:scaling>
          <c:orientation val="minMax"/>
          <c:max val="1.5"/>
          <c:min val="0"/>
        </c:scaling>
        <c:delete val="1"/>
        <c:axPos val="b"/>
        <c:majorGridlines>
          <c:spPr>
            <a:ln w="31750">
              <a:solidFill>
                <a:srgbClr val="FF0000"/>
              </a:solidFill>
              <a:prstDash val="solid"/>
            </a:ln>
          </c:spPr>
        </c:majorGridlines>
        <c:numFmt formatCode="General" sourceLinked="1"/>
        <c:majorTickMark val="out"/>
        <c:minorTickMark val="none"/>
        <c:tickLblPos val="none"/>
        <c:crossAx val="1880413888"/>
        <c:crosses val="autoZero"/>
        <c:crossBetween val="between"/>
        <c:majorUnit val="1"/>
      </c:valAx>
      <c:spPr>
        <a:noFill/>
        <a:ln w="14609">
          <a:noFill/>
        </a:ln>
      </c:spPr>
    </c:plotArea>
    <c:plotVisOnly val="1"/>
    <c:dispBlanksAs val="gap"/>
    <c:showDLblsOverMax val="0"/>
  </c:chart>
  <c:spPr>
    <a:noFill/>
    <a:ln>
      <a:noFill/>
    </a:ln>
  </c:spPr>
  <c:txPr>
    <a:bodyPr/>
    <a:lstStyle/>
    <a:p>
      <a:pPr>
        <a:defRPr sz="1035" b="1" i="0" u="none" strike="noStrike" baseline="0">
          <a:solidFill>
            <a:schemeClr val="tx1"/>
          </a:solidFill>
          <a:latin typeface="Verdana"/>
          <a:ea typeface="Verdana"/>
          <a:cs typeface="Verdana"/>
        </a:defRPr>
      </a:pPr>
      <a:endParaRPr lang="es-MX"/>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4545129906201"/>
          <c:y val="3.5234462879640042E-2"/>
          <c:w val="0.84158415841584155"/>
          <c:h val="0.74022346368715164"/>
        </c:manualLayout>
      </c:layout>
      <c:barChart>
        <c:barDir val="col"/>
        <c:grouping val="clustered"/>
        <c:varyColors val="0"/>
        <c:ser>
          <c:idx val="0"/>
          <c:order val="0"/>
          <c:tx>
            <c:strRef>
              <c:f>Sheet1!$A$2</c:f>
              <c:strCache>
                <c:ptCount val="1"/>
                <c:pt idx="0">
                  <c:v>01/12/2015</c:v>
                </c:pt>
              </c:strCache>
            </c:strRef>
          </c:tx>
          <c:spPr>
            <a:gradFill rotWithShape="0">
              <a:gsLst>
                <a:gs pos="1000">
                  <a:srgbClr val="000000"/>
                </a:gs>
                <a:gs pos="50000">
                  <a:srgbClr val="6699FF"/>
                </a:gs>
                <a:gs pos="100000">
                  <a:srgbClr val="000000"/>
                </a:gs>
              </a:gsLst>
              <a:lin ang="0" scaled="1"/>
            </a:gradFill>
            <a:ln w="20614">
              <a:noFill/>
            </a:ln>
          </c:spPr>
          <c:invertIfNegative val="0"/>
          <c:cat>
            <c:strRef>
              <c:f>Sheet1!$B$1:$G$1</c:f>
              <c:strCache>
                <c:ptCount val="5"/>
                <c:pt idx="0">
                  <c:v>Vida</c:v>
                </c:pt>
                <c:pt idx="1">
                  <c:v>Pensiones</c:v>
                </c:pt>
                <c:pt idx="2">
                  <c:v>A. Y E.</c:v>
                </c:pt>
                <c:pt idx="3">
                  <c:v>Automóviles</c:v>
                </c:pt>
                <c:pt idx="4">
                  <c:v>Daños s/ Autos</c:v>
                </c:pt>
              </c:strCache>
            </c:strRef>
          </c:cat>
          <c:val>
            <c:numRef>
              <c:f>Sheet1!$B$2:$G$2</c:f>
              <c:numCache>
                <c:formatCode>#,##0</c:formatCode>
                <c:ptCount val="6"/>
                <c:pt idx="0">
                  <c:v>186326.58465076998</c:v>
                </c:pt>
                <c:pt idx="1">
                  <c:v>19286.087888549999</c:v>
                </c:pt>
                <c:pt idx="2">
                  <c:v>69617.766422999994</c:v>
                </c:pt>
                <c:pt idx="3">
                  <c:v>91101.96582669999</c:v>
                </c:pt>
                <c:pt idx="4">
                  <c:v>68033.738781289998</c:v>
                </c:pt>
                <c:pt idx="5">
                  <c:v>434366.14357030997</c:v>
                </c:pt>
              </c:numCache>
            </c:numRef>
          </c:val>
        </c:ser>
        <c:ser>
          <c:idx val="1"/>
          <c:order val="1"/>
          <c:tx>
            <c:strRef>
              <c:f>Sheet1!$A$3</c:f>
              <c:strCache>
                <c:ptCount val="1"/>
                <c:pt idx="0">
                  <c:v>01/12/2014</c:v>
                </c:pt>
              </c:strCache>
            </c:strRef>
          </c:tx>
          <c:spPr>
            <a:gradFill rotWithShape="0">
              <a:gsLst>
                <a:gs pos="16000">
                  <a:srgbClr val="FFFFFF">
                    <a:lumMod val="50000"/>
                  </a:srgbClr>
                </a:gs>
                <a:gs pos="50000">
                  <a:srgbClr val="FFFFFF"/>
                </a:gs>
                <a:gs pos="95000">
                  <a:srgbClr val="FFFFFF">
                    <a:lumMod val="50000"/>
                  </a:srgbClr>
                </a:gs>
              </a:gsLst>
              <a:lin ang="0" scaled="1"/>
            </a:gradFill>
            <a:ln w="20614">
              <a:noFill/>
            </a:ln>
          </c:spPr>
          <c:invertIfNegative val="0"/>
          <c:dPt>
            <c:idx val="0"/>
            <c:invertIfNegative val="0"/>
            <c:bubble3D val="0"/>
            <c:spPr>
              <a:gradFill flip="none" rotWithShape="1">
                <a:gsLst>
                  <a:gs pos="16000">
                    <a:srgbClr val="FFFFFF">
                      <a:lumMod val="50000"/>
                    </a:srgbClr>
                  </a:gs>
                  <a:gs pos="50000">
                    <a:srgbClr val="FFFFFF"/>
                  </a:gs>
                  <a:gs pos="95000">
                    <a:srgbClr val="FFFFFF">
                      <a:lumMod val="50000"/>
                    </a:srgbClr>
                  </a:gs>
                </a:gsLst>
                <a:lin ang="0" scaled="0"/>
                <a:tileRect/>
              </a:gradFill>
              <a:ln w="20614">
                <a:noFill/>
              </a:ln>
            </c:spPr>
          </c:dPt>
          <c:cat>
            <c:strRef>
              <c:f>Sheet1!$B$1:$G$1</c:f>
              <c:strCache>
                <c:ptCount val="5"/>
                <c:pt idx="0">
                  <c:v>Vida</c:v>
                </c:pt>
                <c:pt idx="1">
                  <c:v>Pensiones</c:v>
                </c:pt>
                <c:pt idx="2">
                  <c:v>A. Y E.</c:v>
                </c:pt>
                <c:pt idx="3">
                  <c:v>Automóviles</c:v>
                </c:pt>
                <c:pt idx="4">
                  <c:v>Daños s/ Autos</c:v>
                </c:pt>
              </c:strCache>
            </c:strRef>
          </c:cat>
          <c:val>
            <c:numRef>
              <c:f>Sheet1!$B$3:$G$3</c:f>
              <c:numCache>
                <c:formatCode>#,##0</c:formatCode>
                <c:ptCount val="6"/>
                <c:pt idx="0">
                  <c:v>159199.23468341</c:v>
                </c:pt>
                <c:pt idx="1">
                  <c:v>19718.62149378</c:v>
                </c:pt>
                <c:pt idx="2">
                  <c:v>59138.014189940004</c:v>
                </c:pt>
                <c:pt idx="3">
                  <c:v>75641.183605109996</c:v>
                </c:pt>
                <c:pt idx="4">
                  <c:v>68913.688000929993</c:v>
                </c:pt>
                <c:pt idx="5">
                  <c:v>382610.74197317002</c:v>
                </c:pt>
              </c:numCache>
            </c:numRef>
          </c:val>
        </c:ser>
        <c:dLbls>
          <c:showLegendKey val="0"/>
          <c:showVal val="0"/>
          <c:showCatName val="0"/>
          <c:showSerName val="0"/>
          <c:showPercent val="0"/>
          <c:showBubbleSize val="0"/>
        </c:dLbls>
        <c:gapWidth val="60"/>
        <c:axId val="1874637744"/>
        <c:axId val="1874639376"/>
      </c:barChart>
      <c:catAx>
        <c:axId val="1874637744"/>
        <c:scaling>
          <c:orientation val="minMax"/>
        </c:scaling>
        <c:delete val="0"/>
        <c:axPos val="b"/>
        <c:numFmt formatCode="General" sourceLinked="1"/>
        <c:majorTickMark val="out"/>
        <c:minorTickMark val="none"/>
        <c:tickLblPos val="nextTo"/>
        <c:spPr>
          <a:ln w="2577">
            <a:solidFill>
              <a:schemeClr val="tx1"/>
            </a:solidFill>
            <a:prstDash val="solid"/>
          </a:ln>
        </c:spPr>
        <c:txPr>
          <a:bodyPr rot="0" vert="horz"/>
          <a:lstStyle/>
          <a:p>
            <a:pPr>
              <a:defRPr sz="974" b="1" i="0" u="none" strike="noStrike" baseline="0">
                <a:solidFill>
                  <a:schemeClr val="tx1"/>
                </a:solidFill>
                <a:latin typeface="Tahoma"/>
                <a:ea typeface="Tahoma"/>
                <a:cs typeface="Tahoma"/>
              </a:defRPr>
            </a:pPr>
            <a:endParaRPr lang="es-MX"/>
          </a:p>
        </c:txPr>
        <c:crossAx val="1874639376"/>
        <c:crosses val="autoZero"/>
        <c:auto val="1"/>
        <c:lblAlgn val="ctr"/>
        <c:lblOffset val="100"/>
        <c:tickLblSkip val="1"/>
        <c:tickMarkSkip val="1"/>
        <c:noMultiLvlLbl val="0"/>
      </c:catAx>
      <c:valAx>
        <c:axId val="1874639376"/>
        <c:scaling>
          <c:orientation val="minMax"/>
          <c:max val="200000"/>
          <c:min val="0"/>
        </c:scaling>
        <c:delete val="0"/>
        <c:axPos val="l"/>
        <c:numFmt formatCode="#,##0" sourceLinked="0"/>
        <c:majorTickMark val="out"/>
        <c:minorTickMark val="none"/>
        <c:tickLblPos val="nextTo"/>
        <c:spPr>
          <a:ln w="2577">
            <a:solidFill>
              <a:schemeClr val="tx1"/>
            </a:solidFill>
            <a:prstDash val="solid"/>
          </a:ln>
        </c:spPr>
        <c:txPr>
          <a:bodyPr rot="0" vert="horz"/>
          <a:lstStyle/>
          <a:p>
            <a:pPr>
              <a:defRPr sz="1299" b="0" i="0" u="none" strike="noStrike" baseline="0">
                <a:solidFill>
                  <a:schemeClr val="tx1"/>
                </a:solidFill>
                <a:latin typeface="Verdana"/>
                <a:ea typeface="Verdana"/>
                <a:cs typeface="Verdana"/>
              </a:defRPr>
            </a:pPr>
            <a:endParaRPr lang="es-MX"/>
          </a:p>
        </c:txPr>
        <c:crossAx val="1874637744"/>
        <c:crosses val="autoZero"/>
        <c:crossBetween val="between"/>
        <c:majorUnit val="100000"/>
        <c:minorUnit val="200"/>
      </c:valAx>
      <c:spPr>
        <a:noFill/>
        <a:ln w="20614">
          <a:noFill/>
        </a:ln>
      </c:spPr>
    </c:plotArea>
    <c:plotVisOnly val="1"/>
    <c:dispBlanksAs val="gap"/>
    <c:showDLblsOverMax val="0"/>
  </c:chart>
  <c:spPr>
    <a:noFill/>
    <a:ln>
      <a:noFill/>
    </a:ln>
  </c:spPr>
  <c:txPr>
    <a:bodyPr/>
    <a:lstStyle/>
    <a:p>
      <a:pPr>
        <a:defRPr sz="1461" b="1" i="0" u="none" strike="noStrike" baseline="0">
          <a:solidFill>
            <a:schemeClr val="tx1"/>
          </a:solidFill>
          <a:latin typeface="Verdana"/>
          <a:ea typeface="Verdana"/>
          <a:cs typeface="Verdana"/>
        </a:defRPr>
      </a:pPr>
      <a:endParaRPr lang="es-MX"/>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218315208913483E-2"/>
          <c:y val="5.5865642708931122E-2"/>
          <c:w val="0.97524752475247523"/>
          <c:h val="0.94413407821229045"/>
        </c:manualLayout>
      </c:layout>
      <c:barChart>
        <c:barDir val="col"/>
        <c:grouping val="clustered"/>
        <c:varyColors val="0"/>
        <c:ser>
          <c:idx val="0"/>
          <c:order val="0"/>
          <c:tx>
            <c:strRef>
              <c:f>Sheet1!$A$2</c:f>
              <c:strCache>
                <c:ptCount val="1"/>
                <c:pt idx="0">
                  <c:v>mar-10</c:v>
                </c:pt>
              </c:strCache>
            </c:strRef>
          </c:tx>
          <c:spPr>
            <a:gradFill rotWithShape="0">
              <a:gsLst>
                <a:gs pos="1000">
                  <a:srgbClr val="000000"/>
                </a:gs>
                <a:gs pos="50000">
                  <a:srgbClr val="6699FF"/>
                </a:gs>
                <a:gs pos="87000">
                  <a:srgbClr val="000000"/>
                </a:gs>
              </a:gsLst>
              <a:lin ang="0" scaled="1"/>
            </a:gradFill>
            <a:ln w="5694">
              <a:noFill/>
            </a:ln>
          </c:spPr>
          <c:invertIfNegative val="0"/>
          <c:cat>
            <c:numRef>
              <c:f>Sheet1!$B$1:$H$1</c:f>
              <c:numCache>
                <c:formatCode>General</c:formatCode>
                <c:ptCount val="7"/>
              </c:numCache>
            </c:numRef>
          </c:cat>
          <c:val>
            <c:numRef>
              <c:f>Sheet1!$B$2:$H$2</c:f>
              <c:numCache>
                <c:formatCode>General</c:formatCode>
                <c:ptCount val="7"/>
                <c:pt idx="6" formatCode="#,##0">
                  <c:v>108</c:v>
                </c:pt>
              </c:numCache>
            </c:numRef>
          </c:val>
        </c:ser>
        <c:ser>
          <c:idx val="1"/>
          <c:order val="1"/>
          <c:tx>
            <c:strRef>
              <c:f>Sheet1!$A$3</c:f>
              <c:strCache>
                <c:ptCount val="1"/>
                <c:pt idx="0">
                  <c:v>mar-09</c:v>
                </c:pt>
              </c:strCache>
            </c:strRef>
          </c:tx>
          <c:spPr>
            <a:gradFill rotWithShape="0">
              <a:gsLst>
                <a:gs pos="16000">
                  <a:srgbClr val="FFFFFF">
                    <a:lumMod val="50000"/>
                  </a:srgbClr>
                </a:gs>
                <a:gs pos="50000">
                  <a:srgbClr val="FFFFFF"/>
                </a:gs>
                <a:gs pos="100000">
                  <a:srgbClr val="FFFFFF">
                    <a:lumMod val="50000"/>
                  </a:srgbClr>
                </a:gs>
              </a:gsLst>
              <a:lin ang="0" scaled="1"/>
            </a:gradFill>
            <a:ln w="5694">
              <a:noFill/>
            </a:ln>
          </c:spPr>
          <c:invertIfNegative val="0"/>
          <c:cat>
            <c:numRef>
              <c:f>Sheet1!$B$1:$H$1</c:f>
              <c:numCache>
                <c:formatCode>General</c:formatCode>
                <c:ptCount val="7"/>
              </c:numCache>
            </c:numRef>
          </c:cat>
          <c:val>
            <c:numRef>
              <c:f>Sheet1!$B$3:$H$3</c:f>
              <c:numCache>
                <c:formatCode>General</c:formatCode>
                <c:ptCount val="7"/>
                <c:pt idx="6" formatCode="#,##0">
                  <c:v>101</c:v>
                </c:pt>
              </c:numCache>
            </c:numRef>
          </c:val>
        </c:ser>
        <c:dLbls>
          <c:showLegendKey val="0"/>
          <c:showVal val="0"/>
          <c:showCatName val="0"/>
          <c:showSerName val="0"/>
          <c:showPercent val="0"/>
          <c:showBubbleSize val="0"/>
        </c:dLbls>
        <c:gapWidth val="20"/>
        <c:axId val="1720340784"/>
        <c:axId val="1875745136"/>
      </c:barChart>
      <c:catAx>
        <c:axId val="1720340784"/>
        <c:scaling>
          <c:orientation val="minMax"/>
        </c:scaling>
        <c:delete val="1"/>
        <c:axPos val="b"/>
        <c:numFmt formatCode="General" sourceLinked="1"/>
        <c:majorTickMark val="out"/>
        <c:minorTickMark val="none"/>
        <c:tickLblPos val="none"/>
        <c:crossAx val="1875745136"/>
        <c:crosses val="autoZero"/>
        <c:auto val="1"/>
        <c:lblAlgn val="ctr"/>
        <c:lblOffset val="100"/>
        <c:noMultiLvlLbl val="0"/>
      </c:catAx>
      <c:valAx>
        <c:axId val="1875745136"/>
        <c:scaling>
          <c:orientation val="minMax"/>
          <c:max val="120"/>
          <c:min val="90"/>
        </c:scaling>
        <c:delete val="1"/>
        <c:axPos val="l"/>
        <c:numFmt formatCode="General" sourceLinked="1"/>
        <c:majorTickMark val="out"/>
        <c:minorTickMark val="none"/>
        <c:tickLblPos val="none"/>
        <c:crossAx val="1720340784"/>
        <c:crosses val="autoZero"/>
        <c:crossBetween val="between"/>
        <c:majorUnit val="5"/>
        <c:minorUnit val="1"/>
      </c:valAx>
      <c:spPr>
        <a:noFill/>
        <a:ln w="5694">
          <a:noFill/>
        </a:ln>
      </c:spPr>
    </c:plotArea>
    <c:plotVisOnly val="1"/>
    <c:dispBlanksAs val="gap"/>
    <c:showDLblsOverMax val="0"/>
  </c:chart>
  <c:spPr>
    <a:noFill/>
    <a:ln>
      <a:noFill/>
    </a:ln>
  </c:spPr>
  <c:txPr>
    <a:bodyPr/>
    <a:lstStyle/>
    <a:p>
      <a:pPr>
        <a:defRPr sz="404" b="1" i="0" u="none" strike="noStrike" baseline="0">
          <a:solidFill>
            <a:schemeClr val="tx1"/>
          </a:solidFill>
          <a:latin typeface="Verdana"/>
          <a:ea typeface="Verdana"/>
          <a:cs typeface="Verdana"/>
        </a:defRPr>
      </a:pPr>
      <a:endParaRPr lang="es-MX"/>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4157882684237"/>
          <c:y val="6.1241987605241931E-2"/>
          <c:w val="0.84158415841584155"/>
          <c:h val="0.7960893854748603"/>
        </c:manualLayout>
      </c:layout>
      <c:barChart>
        <c:barDir val="col"/>
        <c:grouping val="clustered"/>
        <c:varyColors val="0"/>
        <c:ser>
          <c:idx val="0"/>
          <c:order val="0"/>
          <c:tx>
            <c:strRef>
              <c:f>Sheet1!$A$2</c:f>
              <c:strCache>
                <c:ptCount val="1"/>
                <c:pt idx="0">
                  <c:v>sep-16</c:v>
                </c:pt>
              </c:strCache>
            </c:strRef>
          </c:tx>
          <c:spPr>
            <a:gradFill flip="none" rotWithShape="1">
              <a:gsLst>
                <a:gs pos="1000">
                  <a:srgbClr val="000000"/>
                </a:gs>
                <a:gs pos="53000">
                  <a:srgbClr val="6699FF"/>
                </a:gs>
                <a:gs pos="100000">
                  <a:srgbClr val="000000"/>
                </a:gs>
              </a:gsLst>
              <a:lin ang="0" scaled="1"/>
              <a:tileRect/>
            </a:gradFill>
            <a:ln w="22771">
              <a:noFill/>
            </a:ln>
          </c:spPr>
          <c:invertIfNegative val="0"/>
          <c:cat>
            <c:strRef>
              <c:f>Sheet1!$B$1:$E$1</c:f>
              <c:strCache>
                <c:ptCount val="4"/>
                <c:pt idx="0">
                  <c:v>Individual</c:v>
                </c:pt>
                <c:pt idx="1">
                  <c:v>Grupo</c:v>
                </c:pt>
                <c:pt idx="2">
                  <c:v>Colectivo</c:v>
                </c:pt>
                <c:pt idx="3">
                  <c:v>Total</c:v>
                </c:pt>
              </c:strCache>
            </c:strRef>
          </c:cat>
          <c:val>
            <c:numRef>
              <c:f>Sheet1!$B$2:$E$2</c:f>
              <c:numCache>
                <c:formatCode>#,##0</c:formatCode>
                <c:ptCount val="4"/>
                <c:pt idx="0">
                  <c:v>120170.28034435</c:v>
                </c:pt>
                <c:pt idx="1">
                  <c:v>62158.168185529998</c:v>
                </c:pt>
                <c:pt idx="2">
                  <c:v>3998.1361208899998</c:v>
                </c:pt>
                <c:pt idx="3">
                  <c:v>186326.58465077</c:v>
                </c:pt>
              </c:numCache>
            </c:numRef>
          </c:val>
        </c:ser>
        <c:ser>
          <c:idx val="1"/>
          <c:order val="1"/>
          <c:tx>
            <c:strRef>
              <c:f>Sheet1!$A$3</c:f>
              <c:strCache>
                <c:ptCount val="1"/>
                <c:pt idx="0">
                  <c:v>sep-15</c:v>
                </c:pt>
              </c:strCache>
            </c:strRef>
          </c:tx>
          <c:spPr>
            <a:gradFill flip="none" rotWithShape="1">
              <a:gsLst>
                <a:gs pos="7000">
                  <a:srgbClr val="808080">
                    <a:lumMod val="75000"/>
                  </a:srgbClr>
                </a:gs>
                <a:gs pos="50000">
                  <a:srgbClr val="FFFFFF">
                    <a:lumMod val="85000"/>
                  </a:srgbClr>
                </a:gs>
                <a:gs pos="100000">
                  <a:srgbClr val="808080">
                    <a:lumMod val="75000"/>
                  </a:srgbClr>
                </a:gs>
              </a:gsLst>
              <a:lin ang="0" scaled="1"/>
              <a:tileRect/>
            </a:gradFill>
            <a:ln w="22771">
              <a:noFill/>
            </a:ln>
          </c:spPr>
          <c:invertIfNegative val="0"/>
          <c:cat>
            <c:strRef>
              <c:f>Sheet1!$B$1:$E$1</c:f>
              <c:strCache>
                <c:ptCount val="4"/>
                <c:pt idx="0">
                  <c:v>Individual</c:v>
                </c:pt>
                <c:pt idx="1">
                  <c:v>Grupo</c:v>
                </c:pt>
                <c:pt idx="2">
                  <c:v>Colectivo</c:v>
                </c:pt>
                <c:pt idx="3">
                  <c:v>Total</c:v>
                </c:pt>
              </c:strCache>
            </c:strRef>
          </c:cat>
          <c:val>
            <c:numRef>
              <c:f>Sheet1!$B$3:$E$3</c:f>
              <c:numCache>
                <c:formatCode>#,##0</c:formatCode>
                <c:ptCount val="4"/>
                <c:pt idx="0">
                  <c:v>101070.62586243</c:v>
                </c:pt>
                <c:pt idx="1">
                  <c:v>51386.685346239996</c:v>
                </c:pt>
                <c:pt idx="2">
                  <c:v>6741.9234747399996</c:v>
                </c:pt>
                <c:pt idx="3">
                  <c:v>159199.23468341</c:v>
                </c:pt>
              </c:numCache>
            </c:numRef>
          </c:val>
        </c:ser>
        <c:dLbls>
          <c:showLegendKey val="0"/>
          <c:showVal val="0"/>
          <c:showCatName val="0"/>
          <c:showSerName val="0"/>
          <c:showPercent val="0"/>
          <c:showBubbleSize val="0"/>
        </c:dLbls>
        <c:gapWidth val="60"/>
        <c:axId val="1875746768"/>
        <c:axId val="1875747856"/>
      </c:barChart>
      <c:catAx>
        <c:axId val="1875746768"/>
        <c:scaling>
          <c:orientation val="minMax"/>
        </c:scaling>
        <c:delete val="0"/>
        <c:axPos val="b"/>
        <c:numFmt formatCode="General" sourceLinked="1"/>
        <c:majorTickMark val="out"/>
        <c:minorTickMark val="none"/>
        <c:tickLblPos val="nextTo"/>
        <c:spPr>
          <a:ln w="2846">
            <a:solidFill>
              <a:schemeClr val="tx1"/>
            </a:solidFill>
            <a:prstDash val="solid"/>
          </a:ln>
        </c:spPr>
        <c:txPr>
          <a:bodyPr rot="0" vert="horz"/>
          <a:lstStyle/>
          <a:p>
            <a:pPr>
              <a:defRPr sz="1076" b="1" i="0" u="none" strike="noStrike" baseline="0">
                <a:solidFill>
                  <a:schemeClr val="tx1"/>
                </a:solidFill>
                <a:latin typeface="Tahoma"/>
                <a:ea typeface="Tahoma"/>
                <a:cs typeface="Tahoma"/>
              </a:defRPr>
            </a:pPr>
            <a:endParaRPr lang="es-MX"/>
          </a:p>
        </c:txPr>
        <c:crossAx val="1875747856"/>
        <c:crosses val="autoZero"/>
        <c:auto val="1"/>
        <c:lblAlgn val="ctr"/>
        <c:lblOffset val="100"/>
        <c:tickLblSkip val="1"/>
        <c:tickMarkSkip val="1"/>
        <c:noMultiLvlLbl val="0"/>
      </c:catAx>
      <c:valAx>
        <c:axId val="1875747856"/>
        <c:scaling>
          <c:orientation val="minMax"/>
          <c:max val="200000"/>
          <c:min val="0"/>
        </c:scaling>
        <c:delete val="0"/>
        <c:axPos val="l"/>
        <c:numFmt formatCode="#,##0" sourceLinked="0"/>
        <c:majorTickMark val="out"/>
        <c:minorTickMark val="none"/>
        <c:tickLblPos val="nextTo"/>
        <c:spPr>
          <a:ln w="2846">
            <a:solidFill>
              <a:schemeClr val="tx1"/>
            </a:solidFill>
            <a:prstDash val="solid"/>
          </a:ln>
        </c:spPr>
        <c:txPr>
          <a:bodyPr rot="0" vert="horz"/>
          <a:lstStyle/>
          <a:p>
            <a:pPr>
              <a:defRPr sz="1434" b="0" i="0" u="none" strike="noStrike" baseline="0">
                <a:solidFill>
                  <a:schemeClr val="tx1"/>
                </a:solidFill>
                <a:latin typeface="Verdana"/>
                <a:ea typeface="Verdana"/>
                <a:cs typeface="Verdana"/>
              </a:defRPr>
            </a:pPr>
            <a:endParaRPr lang="es-MX"/>
          </a:p>
        </c:txPr>
        <c:crossAx val="1875746768"/>
        <c:crosses val="autoZero"/>
        <c:crossBetween val="between"/>
        <c:majorUnit val="50000"/>
        <c:minorUnit val="2000"/>
      </c:valAx>
      <c:spPr>
        <a:noFill/>
        <a:ln w="22771">
          <a:noFill/>
        </a:ln>
      </c:spPr>
    </c:plotArea>
    <c:plotVisOnly val="1"/>
    <c:dispBlanksAs val="gap"/>
    <c:showDLblsOverMax val="0"/>
  </c:chart>
  <c:spPr>
    <a:noFill/>
    <a:ln>
      <a:noFill/>
    </a:ln>
  </c:spPr>
  <c:txPr>
    <a:bodyPr/>
    <a:lstStyle/>
    <a:p>
      <a:pPr>
        <a:defRPr sz="1614" b="1" i="0" u="none" strike="noStrike" baseline="0">
          <a:solidFill>
            <a:schemeClr val="tx1"/>
          </a:solidFill>
          <a:latin typeface="Verdana"/>
          <a:ea typeface="Verdana"/>
          <a:cs typeface="Verdana"/>
        </a:defRPr>
      </a:pPr>
      <a:endParaRPr lang="es-MX"/>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83218392962517"/>
          <c:y val="3.8540285727324611E-2"/>
          <c:w val="0.85784919653895453"/>
          <c:h val="0.80726256983238032"/>
        </c:manualLayout>
      </c:layout>
      <c:barChart>
        <c:barDir val="col"/>
        <c:grouping val="clustered"/>
        <c:varyColors val="0"/>
        <c:ser>
          <c:idx val="0"/>
          <c:order val="0"/>
          <c:tx>
            <c:strRef>
              <c:f>Sheet1!$A$2</c:f>
              <c:strCache>
                <c:ptCount val="1"/>
                <c:pt idx="0">
                  <c:v>sep-16</c:v>
                </c:pt>
              </c:strCache>
            </c:strRef>
          </c:tx>
          <c:spPr>
            <a:gradFill rotWithShape="0">
              <a:gsLst>
                <a:gs pos="1000">
                  <a:srgbClr val="000000"/>
                </a:gs>
                <a:gs pos="50000">
                  <a:srgbClr val="6699FF"/>
                </a:gs>
                <a:gs pos="100000">
                  <a:srgbClr val="000000"/>
                </a:gs>
              </a:gsLst>
              <a:lin ang="0" scaled="1"/>
            </a:gradFill>
            <a:ln w="22893">
              <a:noFill/>
            </a:ln>
          </c:spPr>
          <c:invertIfNegative val="0"/>
          <c:cat>
            <c:strRef>
              <c:f>Sheet1!$B$1:$E$1</c:f>
              <c:strCache>
                <c:ptCount val="4"/>
                <c:pt idx="0">
                  <c:v>Accidentes Personales</c:v>
                </c:pt>
                <c:pt idx="1">
                  <c:v>Gastos Médicos</c:v>
                </c:pt>
                <c:pt idx="2">
                  <c:v>Salud</c:v>
                </c:pt>
                <c:pt idx="3">
                  <c:v>Total </c:v>
                </c:pt>
              </c:strCache>
            </c:strRef>
          </c:cat>
          <c:val>
            <c:numRef>
              <c:f>Sheet1!$B$2:$E$2</c:f>
              <c:numCache>
                <c:formatCode>#,##0</c:formatCode>
                <c:ptCount val="4"/>
                <c:pt idx="0">
                  <c:v>6088.08824241</c:v>
                </c:pt>
                <c:pt idx="1">
                  <c:v>61399.837094449998</c:v>
                </c:pt>
                <c:pt idx="2">
                  <c:v>2129.8410861400002</c:v>
                </c:pt>
                <c:pt idx="3">
                  <c:v>69617.766423000008</c:v>
                </c:pt>
              </c:numCache>
            </c:numRef>
          </c:val>
        </c:ser>
        <c:ser>
          <c:idx val="1"/>
          <c:order val="1"/>
          <c:tx>
            <c:strRef>
              <c:f>Sheet1!$A$3</c:f>
              <c:strCache>
                <c:ptCount val="1"/>
                <c:pt idx="0">
                  <c:v>sep-15</c:v>
                </c:pt>
              </c:strCache>
            </c:strRef>
          </c:tx>
          <c:spPr>
            <a:gradFill rotWithShape="0">
              <a:gsLst>
                <a:gs pos="0">
                  <a:srgbClr val="808080">
                    <a:lumMod val="50000"/>
                  </a:srgbClr>
                </a:gs>
                <a:gs pos="50000">
                  <a:srgbClr val="FFFFFF">
                    <a:lumMod val="85000"/>
                  </a:srgbClr>
                </a:gs>
                <a:gs pos="95000">
                  <a:srgbClr val="808080">
                    <a:lumMod val="50000"/>
                  </a:srgbClr>
                </a:gs>
              </a:gsLst>
              <a:lin ang="0" scaled="1"/>
            </a:gradFill>
            <a:ln w="22893">
              <a:noFill/>
            </a:ln>
          </c:spPr>
          <c:invertIfNegative val="0"/>
          <c:cat>
            <c:strRef>
              <c:f>Sheet1!$B$1:$E$1</c:f>
              <c:strCache>
                <c:ptCount val="4"/>
                <c:pt idx="0">
                  <c:v>Accidentes Personales</c:v>
                </c:pt>
                <c:pt idx="1">
                  <c:v>Gastos Médicos</c:v>
                </c:pt>
                <c:pt idx="2">
                  <c:v>Salud</c:v>
                </c:pt>
                <c:pt idx="3">
                  <c:v>Total </c:v>
                </c:pt>
              </c:strCache>
            </c:strRef>
          </c:cat>
          <c:val>
            <c:numRef>
              <c:f>Sheet1!$B$3:$E$3</c:f>
              <c:numCache>
                <c:formatCode>#,##0</c:formatCode>
                <c:ptCount val="4"/>
                <c:pt idx="0">
                  <c:v>5182.1090341199997</c:v>
                </c:pt>
                <c:pt idx="1">
                  <c:v>52217.583821459993</c:v>
                </c:pt>
                <c:pt idx="2">
                  <c:v>1738.32133436</c:v>
                </c:pt>
                <c:pt idx="3">
                  <c:v>59138.014189939997</c:v>
                </c:pt>
              </c:numCache>
            </c:numRef>
          </c:val>
        </c:ser>
        <c:dLbls>
          <c:showLegendKey val="0"/>
          <c:showVal val="0"/>
          <c:showCatName val="0"/>
          <c:showSerName val="0"/>
          <c:showPercent val="0"/>
          <c:showBubbleSize val="0"/>
        </c:dLbls>
        <c:gapWidth val="60"/>
        <c:axId val="1874428928"/>
        <c:axId val="1874434912"/>
      </c:barChart>
      <c:catAx>
        <c:axId val="1874428928"/>
        <c:scaling>
          <c:orientation val="minMax"/>
        </c:scaling>
        <c:delete val="0"/>
        <c:axPos val="b"/>
        <c:numFmt formatCode="General" sourceLinked="1"/>
        <c:majorTickMark val="out"/>
        <c:minorTickMark val="none"/>
        <c:tickLblPos val="nextTo"/>
        <c:spPr>
          <a:ln w="2862">
            <a:solidFill>
              <a:schemeClr val="tx1"/>
            </a:solidFill>
            <a:prstDash val="solid"/>
          </a:ln>
        </c:spPr>
        <c:txPr>
          <a:bodyPr rot="0" vert="horz"/>
          <a:lstStyle/>
          <a:p>
            <a:pPr>
              <a:defRPr sz="924" b="1" i="0" u="none" strike="noStrike" baseline="0">
                <a:solidFill>
                  <a:schemeClr val="tx1"/>
                </a:solidFill>
                <a:latin typeface="Tahoma"/>
                <a:ea typeface="Tahoma"/>
                <a:cs typeface="Tahoma"/>
              </a:defRPr>
            </a:pPr>
            <a:endParaRPr lang="es-MX"/>
          </a:p>
        </c:txPr>
        <c:crossAx val="1874434912"/>
        <c:crosses val="autoZero"/>
        <c:auto val="1"/>
        <c:lblAlgn val="ctr"/>
        <c:lblOffset val="100"/>
        <c:tickLblSkip val="1"/>
        <c:tickMarkSkip val="1"/>
        <c:noMultiLvlLbl val="0"/>
      </c:catAx>
      <c:valAx>
        <c:axId val="1874434912"/>
        <c:scaling>
          <c:orientation val="minMax"/>
          <c:max val="75000"/>
          <c:min val="0"/>
        </c:scaling>
        <c:delete val="0"/>
        <c:axPos val="l"/>
        <c:numFmt formatCode="#,##0" sourceLinked="0"/>
        <c:majorTickMark val="out"/>
        <c:minorTickMark val="none"/>
        <c:tickLblPos val="nextTo"/>
        <c:spPr>
          <a:ln w="2862">
            <a:solidFill>
              <a:schemeClr val="tx1"/>
            </a:solidFill>
            <a:prstDash val="solid"/>
          </a:ln>
        </c:spPr>
        <c:txPr>
          <a:bodyPr rot="0" vert="horz"/>
          <a:lstStyle/>
          <a:p>
            <a:pPr>
              <a:defRPr sz="1442" b="0" i="0" u="none" strike="noStrike" baseline="0">
                <a:solidFill>
                  <a:schemeClr val="tx1"/>
                </a:solidFill>
                <a:latin typeface="Verdana"/>
                <a:ea typeface="Verdana"/>
                <a:cs typeface="Verdana"/>
              </a:defRPr>
            </a:pPr>
            <a:endParaRPr lang="es-MX"/>
          </a:p>
        </c:txPr>
        <c:crossAx val="1874428928"/>
        <c:crosses val="autoZero"/>
        <c:crossBetween val="between"/>
        <c:majorUnit val="25000"/>
        <c:minorUnit val="300"/>
      </c:valAx>
      <c:spPr>
        <a:noFill/>
        <a:ln w="22893">
          <a:noFill/>
        </a:ln>
      </c:spPr>
    </c:plotArea>
    <c:plotVisOnly val="1"/>
    <c:dispBlanksAs val="gap"/>
    <c:showDLblsOverMax val="0"/>
  </c:chart>
  <c:spPr>
    <a:noFill/>
    <a:ln>
      <a:noFill/>
    </a:ln>
  </c:spPr>
  <c:txPr>
    <a:bodyPr/>
    <a:lstStyle/>
    <a:p>
      <a:pPr>
        <a:defRPr sz="1622" b="1" i="0" u="none" strike="noStrike" baseline="0">
          <a:solidFill>
            <a:schemeClr val="tx1"/>
          </a:solidFill>
          <a:latin typeface="Verdana"/>
          <a:ea typeface="Verdana"/>
          <a:cs typeface="Verdana"/>
        </a:defRPr>
      </a:pPr>
      <a:endParaRPr lang="es-MX"/>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85759802190969"/>
          <c:y val="4.8110000349956508E-2"/>
          <c:w val="0.85100292564750402"/>
          <c:h val="0.83132457095151735"/>
        </c:manualLayout>
      </c:layout>
      <c:barChart>
        <c:barDir val="col"/>
        <c:grouping val="clustered"/>
        <c:varyColors val="0"/>
        <c:ser>
          <c:idx val="0"/>
          <c:order val="0"/>
          <c:tx>
            <c:strRef>
              <c:f>Sheet1!$A$2</c:f>
              <c:strCache>
                <c:ptCount val="1"/>
                <c:pt idx="0">
                  <c:v>2,016</c:v>
                </c:pt>
              </c:strCache>
            </c:strRef>
          </c:tx>
          <c:spPr>
            <a:gradFill rotWithShape="0">
              <a:gsLst>
                <a:gs pos="1000">
                  <a:srgbClr val="000000"/>
                </a:gs>
                <a:gs pos="50000">
                  <a:srgbClr val="6699FF"/>
                </a:gs>
                <a:gs pos="100000">
                  <a:srgbClr val="000000"/>
                </a:gs>
              </a:gsLst>
              <a:lin ang="0" scaled="1"/>
            </a:gradFill>
            <a:ln w="22216">
              <a:noFill/>
            </a:ln>
          </c:spPr>
          <c:invertIfNegative val="0"/>
          <c:cat>
            <c:strRef>
              <c:f>Sheet1!$B$1:$F$1</c:f>
              <c:strCache>
                <c:ptCount val="5"/>
                <c:pt idx="0">
                  <c:v>Residentes</c:v>
                </c:pt>
                <c:pt idx="1">
                  <c:v>Camiones</c:v>
                </c:pt>
                <c:pt idx="2">
                  <c:v>Turistas</c:v>
                </c:pt>
                <c:pt idx="3">
                  <c:v>Otros + Oblig.</c:v>
                </c:pt>
                <c:pt idx="4">
                  <c:v>Total</c:v>
                </c:pt>
              </c:strCache>
            </c:strRef>
          </c:cat>
          <c:val>
            <c:numRef>
              <c:f>Sheet1!$B$2:$F$2</c:f>
              <c:numCache>
                <c:formatCode>#,##0</c:formatCode>
                <c:ptCount val="5"/>
                <c:pt idx="0">
                  <c:v>63486.144325449997</c:v>
                </c:pt>
                <c:pt idx="1">
                  <c:v>24907.104855970003</c:v>
                </c:pt>
                <c:pt idx="2">
                  <c:v>1335.0055046700002</c:v>
                </c:pt>
                <c:pt idx="3">
                  <c:v>1373.7111406099998</c:v>
                </c:pt>
                <c:pt idx="4">
                  <c:v>91101.965826700005</c:v>
                </c:pt>
              </c:numCache>
            </c:numRef>
          </c:val>
        </c:ser>
        <c:ser>
          <c:idx val="1"/>
          <c:order val="1"/>
          <c:tx>
            <c:strRef>
              <c:f>Sheet1!$A$3</c:f>
              <c:strCache>
                <c:ptCount val="1"/>
                <c:pt idx="0">
                  <c:v>2,015</c:v>
                </c:pt>
              </c:strCache>
            </c:strRef>
          </c:tx>
          <c:spPr>
            <a:gradFill rotWithShape="0">
              <a:gsLst>
                <a:gs pos="16000">
                  <a:srgbClr val="FFFFFF">
                    <a:lumMod val="50000"/>
                  </a:srgbClr>
                </a:gs>
                <a:gs pos="50000">
                  <a:srgbClr val="FFFFFF">
                    <a:lumMod val="95000"/>
                  </a:srgbClr>
                </a:gs>
                <a:gs pos="83000">
                  <a:srgbClr val="FFFFFF">
                    <a:lumMod val="50000"/>
                  </a:srgbClr>
                </a:gs>
              </a:gsLst>
              <a:lin ang="0" scaled="1"/>
            </a:gradFill>
            <a:ln w="22216">
              <a:noFill/>
            </a:ln>
          </c:spPr>
          <c:invertIfNegative val="0"/>
          <c:cat>
            <c:strRef>
              <c:f>Sheet1!$B$1:$F$1</c:f>
              <c:strCache>
                <c:ptCount val="5"/>
                <c:pt idx="0">
                  <c:v>Residentes</c:v>
                </c:pt>
                <c:pt idx="1">
                  <c:v>Camiones</c:v>
                </c:pt>
                <c:pt idx="2">
                  <c:v>Turistas</c:v>
                </c:pt>
                <c:pt idx="3">
                  <c:v>Otros + Oblig.</c:v>
                </c:pt>
                <c:pt idx="4">
                  <c:v>Total</c:v>
                </c:pt>
              </c:strCache>
            </c:strRef>
          </c:cat>
          <c:val>
            <c:numRef>
              <c:f>Sheet1!$B$3:$F$3</c:f>
              <c:numCache>
                <c:formatCode>#,##0</c:formatCode>
                <c:ptCount val="5"/>
                <c:pt idx="0">
                  <c:v>52912.464319989995</c:v>
                </c:pt>
                <c:pt idx="1">
                  <c:v>20669.849719549999</c:v>
                </c:pt>
                <c:pt idx="2">
                  <c:v>911.64482494000003</c:v>
                </c:pt>
                <c:pt idx="3">
                  <c:v>1147.2247406299998</c:v>
                </c:pt>
                <c:pt idx="4">
                  <c:v>75641.183605109996</c:v>
                </c:pt>
              </c:numCache>
            </c:numRef>
          </c:val>
        </c:ser>
        <c:dLbls>
          <c:showLegendKey val="0"/>
          <c:showVal val="0"/>
          <c:showCatName val="0"/>
          <c:showSerName val="0"/>
          <c:showPercent val="0"/>
          <c:showBubbleSize val="0"/>
        </c:dLbls>
        <c:gapWidth val="60"/>
        <c:axId val="1874432192"/>
        <c:axId val="1874427840"/>
      </c:barChart>
      <c:catAx>
        <c:axId val="1874432192"/>
        <c:scaling>
          <c:orientation val="minMax"/>
        </c:scaling>
        <c:delete val="0"/>
        <c:axPos val="b"/>
        <c:numFmt formatCode="General" sourceLinked="1"/>
        <c:majorTickMark val="out"/>
        <c:minorTickMark val="none"/>
        <c:tickLblPos val="nextTo"/>
        <c:spPr>
          <a:ln w="2777">
            <a:solidFill>
              <a:schemeClr val="tx1"/>
            </a:solidFill>
            <a:prstDash val="solid"/>
          </a:ln>
        </c:spPr>
        <c:txPr>
          <a:bodyPr rot="0" vert="horz"/>
          <a:lstStyle/>
          <a:p>
            <a:pPr>
              <a:defRPr lang="es-MX" sz="897" b="1" i="0" u="none" strike="noStrike" baseline="0">
                <a:solidFill>
                  <a:schemeClr val="tx1"/>
                </a:solidFill>
                <a:latin typeface="Tahoma"/>
                <a:ea typeface="Tahoma"/>
                <a:cs typeface="Tahoma"/>
              </a:defRPr>
            </a:pPr>
            <a:endParaRPr lang="es-MX"/>
          </a:p>
        </c:txPr>
        <c:crossAx val="1874427840"/>
        <c:crosses val="autoZero"/>
        <c:auto val="1"/>
        <c:lblAlgn val="ctr"/>
        <c:lblOffset val="100"/>
        <c:tickLblSkip val="1"/>
        <c:tickMarkSkip val="1"/>
        <c:noMultiLvlLbl val="0"/>
      </c:catAx>
      <c:valAx>
        <c:axId val="1874427840"/>
        <c:scaling>
          <c:orientation val="minMax"/>
          <c:max val="65000"/>
          <c:min val="0"/>
        </c:scaling>
        <c:delete val="0"/>
        <c:axPos val="l"/>
        <c:numFmt formatCode="#,##0" sourceLinked="0"/>
        <c:majorTickMark val="out"/>
        <c:minorTickMark val="none"/>
        <c:tickLblPos val="nextTo"/>
        <c:spPr>
          <a:ln w="2777">
            <a:solidFill>
              <a:schemeClr val="tx1"/>
            </a:solidFill>
            <a:prstDash val="solid"/>
          </a:ln>
        </c:spPr>
        <c:txPr>
          <a:bodyPr rot="0" vert="horz"/>
          <a:lstStyle/>
          <a:p>
            <a:pPr>
              <a:defRPr lang="es-MX" sz="1399" b="0" i="0" u="none" strike="noStrike" baseline="0">
                <a:solidFill>
                  <a:schemeClr val="tx1"/>
                </a:solidFill>
                <a:latin typeface="Verdana"/>
                <a:ea typeface="Verdana"/>
                <a:cs typeface="Verdana"/>
              </a:defRPr>
            </a:pPr>
            <a:endParaRPr lang="es-MX"/>
          </a:p>
        </c:txPr>
        <c:crossAx val="1874432192"/>
        <c:crosses val="autoZero"/>
        <c:crossBetween val="between"/>
        <c:majorUnit val="20000"/>
        <c:minorUnit val="200"/>
      </c:valAx>
      <c:spPr>
        <a:noFill/>
        <a:ln w="22216">
          <a:noFill/>
        </a:ln>
      </c:spPr>
    </c:plotArea>
    <c:plotVisOnly val="1"/>
    <c:dispBlanksAs val="gap"/>
    <c:showDLblsOverMax val="0"/>
  </c:chart>
  <c:spPr>
    <a:noFill/>
    <a:ln>
      <a:noFill/>
    </a:ln>
  </c:spPr>
  <c:txPr>
    <a:bodyPr/>
    <a:lstStyle/>
    <a:p>
      <a:pPr>
        <a:defRPr sz="1574" b="1" i="0" u="none" strike="noStrike" baseline="0">
          <a:solidFill>
            <a:schemeClr val="tx1"/>
          </a:solidFill>
          <a:latin typeface="Verdana"/>
          <a:ea typeface="Verdana"/>
          <a:cs typeface="Verdana"/>
        </a:defRPr>
      </a:pPr>
      <a:endParaRPr lang="es-MX"/>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927120529181063E-3"/>
          <c:y val="5.5865642708931122E-2"/>
          <c:w val="0.97524752475247523"/>
          <c:h val="0.94413407821229045"/>
        </c:manualLayout>
      </c:layout>
      <c:barChart>
        <c:barDir val="col"/>
        <c:grouping val="clustered"/>
        <c:varyColors val="0"/>
        <c:ser>
          <c:idx val="0"/>
          <c:order val="0"/>
          <c:tx>
            <c:strRef>
              <c:f>Sheet1!$A$2</c:f>
              <c:strCache>
                <c:ptCount val="1"/>
                <c:pt idx="0">
                  <c:v>dic-13</c:v>
                </c:pt>
              </c:strCache>
            </c:strRef>
          </c:tx>
          <c:spPr>
            <a:gradFill rotWithShape="0">
              <a:gsLst>
                <a:gs pos="10000">
                  <a:srgbClr val="000000"/>
                </a:gs>
                <a:gs pos="50000">
                  <a:srgbClr val="6699FF"/>
                </a:gs>
                <a:gs pos="100000">
                  <a:srgbClr val="000000"/>
                </a:gs>
              </a:gsLst>
              <a:lin ang="0" scaled="1"/>
            </a:gradFill>
            <a:ln w="5694">
              <a:noFill/>
            </a:ln>
          </c:spPr>
          <c:invertIfNegative val="0"/>
          <c:cat>
            <c:numRef>
              <c:f>Sheet1!$B$1:$H$1</c:f>
              <c:numCache>
                <c:formatCode>General</c:formatCode>
                <c:ptCount val="7"/>
              </c:numCache>
            </c:numRef>
          </c:cat>
          <c:val>
            <c:numRef>
              <c:f>Sheet1!$B$2:$H$2</c:f>
              <c:numCache>
                <c:formatCode>General</c:formatCode>
                <c:ptCount val="7"/>
                <c:pt idx="6" formatCode="#,##0">
                  <c:v>103</c:v>
                </c:pt>
              </c:numCache>
            </c:numRef>
          </c:val>
        </c:ser>
        <c:ser>
          <c:idx val="1"/>
          <c:order val="1"/>
          <c:tx>
            <c:strRef>
              <c:f>Sheet1!$A$3</c:f>
              <c:strCache>
                <c:ptCount val="1"/>
                <c:pt idx="0">
                  <c:v>dic-12</c:v>
                </c:pt>
              </c:strCache>
            </c:strRef>
          </c:tx>
          <c:spPr>
            <a:gradFill rotWithShape="0">
              <a:gsLst>
                <a:gs pos="17000">
                  <a:srgbClr val="FFFFFF">
                    <a:lumMod val="50000"/>
                  </a:srgbClr>
                </a:gs>
                <a:gs pos="50000">
                  <a:srgbClr val="FFFFFF">
                    <a:lumMod val="95000"/>
                  </a:srgbClr>
                </a:gs>
                <a:gs pos="84000">
                  <a:srgbClr val="FFFFFF">
                    <a:lumMod val="50000"/>
                  </a:srgbClr>
                </a:gs>
              </a:gsLst>
              <a:lin ang="0" scaled="1"/>
            </a:gradFill>
            <a:ln w="5694">
              <a:noFill/>
            </a:ln>
          </c:spPr>
          <c:invertIfNegative val="0"/>
          <c:cat>
            <c:numRef>
              <c:f>Sheet1!$B$1:$H$1</c:f>
              <c:numCache>
                <c:formatCode>General</c:formatCode>
                <c:ptCount val="7"/>
              </c:numCache>
            </c:numRef>
          </c:cat>
          <c:val>
            <c:numRef>
              <c:f>Sheet1!$B$3:$H$3</c:f>
              <c:numCache>
                <c:formatCode>General</c:formatCode>
                <c:ptCount val="7"/>
                <c:pt idx="6" formatCode="#,##0">
                  <c:v>92</c:v>
                </c:pt>
              </c:numCache>
            </c:numRef>
          </c:val>
        </c:ser>
        <c:dLbls>
          <c:showLegendKey val="0"/>
          <c:showVal val="0"/>
          <c:showCatName val="0"/>
          <c:showSerName val="0"/>
          <c:showPercent val="0"/>
          <c:showBubbleSize val="0"/>
        </c:dLbls>
        <c:gapWidth val="20"/>
        <c:axId val="1874428384"/>
        <c:axId val="1874429472"/>
      </c:barChart>
      <c:catAx>
        <c:axId val="1874428384"/>
        <c:scaling>
          <c:orientation val="minMax"/>
        </c:scaling>
        <c:delete val="1"/>
        <c:axPos val="b"/>
        <c:numFmt formatCode="General" sourceLinked="1"/>
        <c:majorTickMark val="out"/>
        <c:minorTickMark val="none"/>
        <c:tickLblPos val="none"/>
        <c:crossAx val="1874429472"/>
        <c:crosses val="autoZero"/>
        <c:auto val="1"/>
        <c:lblAlgn val="ctr"/>
        <c:lblOffset val="100"/>
        <c:noMultiLvlLbl val="0"/>
      </c:catAx>
      <c:valAx>
        <c:axId val="1874429472"/>
        <c:scaling>
          <c:orientation val="minMax"/>
          <c:max val="120"/>
          <c:min val="90"/>
        </c:scaling>
        <c:delete val="1"/>
        <c:axPos val="l"/>
        <c:numFmt formatCode="General" sourceLinked="1"/>
        <c:majorTickMark val="out"/>
        <c:minorTickMark val="none"/>
        <c:tickLblPos val="none"/>
        <c:crossAx val="1874428384"/>
        <c:crosses val="autoZero"/>
        <c:crossBetween val="between"/>
        <c:majorUnit val="5"/>
        <c:minorUnit val="1"/>
      </c:valAx>
      <c:spPr>
        <a:noFill/>
        <a:ln w="5694">
          <a:noFill/>
        </a:ln>
      </c:spPr>
    </c:plotArea>
    <c:plotVisOnly val="1"/>
    <c:dispBlanksAs val="gap"/>
    <c:showDLblsOverMax val="0"/>
  </c:chart>
  <c:spPr>
    <a:noFill/>
    <a:ln>
      <a:noFill/>
    </a:ln>
  </c:spPr>
  <c:txPr>
    <a:bodyPr/>
    <a:lstStyle/>
    <a:p>
      <a:pPr>
        <a:defRPr sz="404" b="1" i="0" u="none" strike="noStrike" baseline="0">
          <a:solidFill>
            <a:schemeClr val="tx1"/>
          </a:solidFill>
          <a:latin typeface="Verdana"/>
          <a:ea typeface="Verdana"/>
          <a:cs typeface="Verdana"/>
        </a:defRPr>
      </a:pPr>
      <a:endParaRPr lang="es-MX"/>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81370290614503"/>
          <c:y val="5.6590763992338804E-2"/>
          <c:w val="0.85767326732673665"/>
          <c:h val="0.75698324022346364"/>
        </c:manualLayout>
      </c:layout>
      <c:barChart>
        <c:barDir val="col"/>
        <c:grouping val="clustered"/>
        <c:varyColors val="0"/>
        <c:ser>
          <c:idx val="0"/>
          <c:order val="0"/>
          <c:tx>
            <c:strRef>
              <c:f>Sheet1!$A$2</c:f>
              <c:strCache>
                <c:ptCount val="1"/>
                <c:pt idx="0">
                  <c:v>sep-16</c:v>
                </c:pt>
              </c:strCache>
            </c:strRef>
          </c:tx>
          <c:spPr>
            <a:gradFill rotWithShape="0">
              <a:gsLst>
                <a:gs pos="1000">
                  <a:srgbClr val="000000"/>
                </a:gs>
                <a:gs pos="50000">
                  <a:srgbClr val="6699FF"/>
                </a:gs>
                <a:gs pos="100000">
                  <a:srgbClr val="000000"/>
                </a:gs>
              </a:gsLst>
              <a:lin ang="0" scaled="1"/>
            </a:gradFill>
            <a:ln w="21282">
              <a:noFill/>
            </a:ln>
          </c:spPr>
          <c:invertIfNegative val="0"/>
          <c:cat>
            <c:strRef>
              <c:f>Sheet1!$B$1:$J$1</c:f>
              <c:strCache>
                <c:ptCount val="9"/>
                <c:pt idx="0">
                  <c:v>R.C.</c:v>
                </c:pt>
                <c:pt idx="1">
                  <c:v>M. Y T.</c:v>
                </c:pt>
                <c:pt idx="2">
                  <c:v>Incendio</c:v>
                </c:pt>
                <c:pt idx="3">
                  <c:v>Rgos. Catas.</c:v>
                </c:pt>
                <c:pt idx="4">
                  <c:v>Agrícola</c:v>
                </c:pt>
                <c:pt idx="5">
                  <c:v>Crédito</c:v>
                </c:pt>
                <c:pt idx="6">
                  <c:v>C. Vivienda</c:v>
                </c:pt>
                <c:pt idx="7">
                  <c:v>Diversos</c:v>
                </c:pt>
                <c:pt idx="8">
                  <c:v>Daños s/Autos</c:v>
                </c:pt>
              </c:strCache>
            </c:strRef>
          </c:cat>
          <c:val>
            <c:numRef>
              <c:f>Sheet1!$B$2:$J$2</c:f>
              <c:numCache>
                <c:formatCode>#,##0</c:formatCode>
                <c:ptCount val="9"/>
                <c:pt idx="0">
                  <c:v>9197.8037895300004</c:v>
                </c:pt>
                <c:pt idx="1">
                  <c:v>10884.974589219999</c:v>
                </c:pt>
                <c:pt idx="2">
                  <c:v>13042.838080540001</c:v>
                </c:pt>
                <c:pt idx="3">
                  <c:v>14610.464667850001</c:v>
                </c:pt>
                <c:pt idx="4" formatCode="General">
                  <c:v>1473.7166108699998</c:v>
                </c:pt>
                <c:pt idx="5" formatCode="General">
                  <c:v>850.70084298999996</c:v>
                </c:pt>
                <c:pt idx="6">
                  <c:v>546.07873270000005</c:v>
                </c:pt>
                <c:pt idx="7">
                  <c:v>17427.161467590002</c:v>
                </c:pt>
                <c:pt idx="8">
                  <c:v>68033.738781289998</c:v>
                </c:pt>
              </c:numCache>
            </c:numRef>
          </c:val>
        </c:ser>
        <c:ser>
          <c:idx val="1"/>
          <c:order val="1"/>
          <c:tx>
            <c:strRef>
              <c:f>Sheet1!$A$3</c:f>
              <c:strCache>
                <c:ptCount val="1"/>
                <c:pt idx="0">
                  <c:v>sep-15</c:v>
                </c:pt>
              </c:strCache>
            </c:strRef>
          </c:tx>
          <c:spPr>
            <a:gradFill rotWithShape="0">
              <a:gsLst>
                <a:gs pos="0">
                  <a:srgbClr val="808080">
                    <a:lumMod val="50000"/>
                  </a:srgbClr>
                </a:gs>
                <a:gs pos="50000">
                  <a:srgbClr val="808080">
                    <a:lumMod val="20000"/>
                    <a:lumOff val="80000"/>
                  </a:srgbClr>
                </a:gs>
                <a:gs pos="95000">
                  <a:srgbClr val="808080">
                    <a:lumMod val="50000"/>
                  </a:srgbClr>
                </a:gs>
              </a:gsLst>
              <a:lin ang="0" scaled="1"/>
            </a:gradFill>
            <a:ln w="21282">
              <a:noFill/>
            </a:ln>
          </c:spPr>
          <c:invertIfNegative val="0"/>
          <c:cat>
            <c:strRef>
              <c:f>Sheet1!$B$1:$J$1</c:f>
              <c:strCache>
                <c:ptCount val="9"/>
                <c:pt idx="0">
                  <c:v>R.C.</c:v>
                </c:pt>
                <c:pt idx="1">
                  <c:v>M. Y T.</c:v>
                </c:pt>
                <c:pt idx="2">
                  <c:v>Incendio</c:v>
                </c:pt>
                <c:pt idx="3">
                  <c:v>Rgos. Catas.</c:v>
                </c:pt>
                <c:pt idx="4">
                  <c:v>Agrícola</c:v>
                </c:pt>
                <c:pt idx="5">
                  <c:v>Crédito</c:v>
                </c:pt>
                <c:pt idx="6">
                  <c:v>C. Vivienda</c:v>
                </c:pt>
                <c:pt idx="7">
                  <c:v>Diversos</c:v>
                </c:pt>
                <c:pt idx="8">
                  <c:v>Daños s/Autos</c:v>
                </c:pt>
              </c:strCache>
            </c:strRef>
          </c:cat>
          <c:val>
            <c:numRef>
              <c:f>Sheet1!$B$3:$J$3</c:f>
              <c:numCache>
                <c:formatCode>#,##0</c:formatCode>
                <c:ptCount val="9"/>
                <c:pt idx="0">
                  <c:v>8902.7234212399999</c:v>
                </c:pt>
                <c:pt idx="1">
                  <c:v>10852.365406180001</c:v>
                </c:pt>
                <c:pt idx="2">
                  <c:v>12558.636053169999</c:v>
                </c:pt>
                <c:pt idx="3">
                  <c:v>15156.170228909999</c:v>
                </c:pt>
                <c:pt idx="4" formatCode="General">
                  <c:v>1291.254864</c:v>
                </c:pt>
                <c:pt idx="5" formatCode="General">
                  <c:v>692.04443976000005</c:v>
                </c:pt>
                <c:pt idx="6">
                  <c:v>524.39109125000004</c:v>
                </c:pt>
                <c:pt idx="7">
                  <c:v>18936.102496419997</c:v>
                </c:pt>
                <c:pt idx="8">
                  <c:v>68913.688000930008</c:v>
                </c:pt>
              </c:numCache>
            </c:numRef>
          </c:val>
        </c:ser>
        <c:dLbls>
          <c:showLegendKey val="0"/>
          <c:showVal val="0"/>
          <c:showCatName val="0"/>
          <c:showSerName val="0"/>
          <c:showPercent val="0"/>
          <c:showBubbleSize val="0"/>
        </c:dLbls>
        <c:gapWidth val="40"/>
        <c:axId val="1874430016"/>
        <c:axId val="1874433280"/>
      </c:barChart>
      <c:catAx>
        <c:axId val="1874430016"/>
        <c:scaling>
          <c:orientation val="minMax"/>
        </c:scaling>
        <c:delete val="0"/>
        <c:axPos val="b"/>
        <c:numFmt formatCode="General" sourceLinked="1"/>
        <c:majorTickMark val="out"/>
        <c:minorTickMark val="none"/>
        <c:tickLblPos val="nextTo"/>
        <c:spPr>
          <a:ln w="2660">
            <a:solidFill>
              <a:schemeClr val="tx1"/>
            </a:solidFill>
            <a:prstDash val="solid"/>
          </a:ln>
        </c:spPr>
        <c:txPr>
          <a:bodyPr rot="0" vert="horz"/>
          <a:lstStyle/>
          <a:p>
            <a:pPr>
              <a:defRPr sz="859" b="1" i="0" u="none" strike="noStrike" baseline="0">
                <a:solidFill>
                  <a:schemeClr val="tx1"/>
                </a:solidFill>
                <a:latin typeface="Tahoma"/>
                <a:ea typeface="Tahoma"/>
                <a:cs typeface="Tahoma"/>
              </a:defRPr>
            </a:pPr>
            <a:endParaRPr lang="es-MX"/>
          </a:p>
        </c:txPr>
        <c:crossAx val="1874433280"/>
        <c:crossesAt val="0"/>
        <c:auto val="1"/>
        <c:lblAlgn val="ctr"/>
        <c:lblOffset val="100"/>
        <c:tickLblSkip val="1"/>
        <c:tickMarkSkip val="1"/>
        <c:noMultiLvlLbl val="0"/>
      </c:catAx>
      <c:valAx>
        <c:axId val="1874433280"/>
        <c:scaling>
          <c:orientation val="minMax"/>
          <c:max val="21000"/>
          <c:min val="0"/>
        </c:scaling>
        <c:delete val="0"/>
        <c:axPos val="l"/>
        <c:numFmt formatCode="#,##0" sourceLinked="0"/>
        <c:majorTickMark val="out"/>
        <c:minorTickMark val="none"/>
        <c:tickLblPos val="nextTo"/>
        <c:spPr>
          <a:ln w="2660">
            <a:solidFill>
              <a:schemeClr val="tx1"/>
            </a:solidFill>
            <a:prstDash val="solid"/>
          </a:ln>
        </c:spPr>
        <c:txPr>
          <a:bodyPr rot="0" vert="horz"/>
          <a:lstStyle/>
          <a:p>
            <a:pPr>
              <a:defRPr sz="1341" b="0" i="0" u="none" strike="noStrike" baseline="0">
                <a:solidFill>
                  <a:schemeClr val="tx1"/>
                </a:solidFill>
                <a:latin typeface="Verdana"/>
                <a:ea typeface="Verdana"/>
                <a:cs typeface="Verdana"/>
              </a:defRPr>
            </a:pPr>
            <a:endParaRPr lang="es-MX"/>
          </a:p>
        </c:txPr>
        <c:crossAx val="1874430016"/>
        <c:crosses val="autoZero"/>
        <c:crossBetween val="between"/>
        <c:majorUnit val="7000"/>
        <c:minorUnit val="50"/>
      </c:valAx>
      <c:spPr>
        <a:noFill/>
        <a:ln w="21282">
          <a:noFill/>
        </a:ln>
      </c:spPr>
    </c:plotArea>
    <c:plotVisOnly val="1"/>
    <c:dispBlanksAs val="gap"/>
    <c:showDLblsOverMax val="0"/>
  </c:chart>
  <c:spPr>
    <a:noFill/>
    <a:ln>
      <a:noFill/>
    </a:ln>
  </c:spPr>
  <c:txPr>
    <a:bodyPr/>
    <a:lstStyle/>
    <a:p>
      <a:pPr>
        <a:defRPr sz="1508" b="1" i="0" u="none" strike="noStrike" baseline="0">
          <a:solidFill>
            <a:schemeClr val="tx1"/>
          </a:solidFill>
          <a:latin typeface="Verdana"/>
          <a:ea typeface="Verdana"/>
          <a:cs typeface="Verdana"/>
        </a:defRPr>
      </a:pPr>
      <a:endParaRPr lang="es-MX"/>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endParaRPr lang="es-MX"/>
          </a:p>
        </p:txBody>
      </p:sp>
      <p:sp>
        <p:nvSpPr>
          <p:cNvPr id="3" name="2 Marcador de fecha"/>
          <p:cNvSpPr>
            <a:spLocks noGrp="1"/>
          </p:cNvSpPr>
          <p:nvPr>
            <p:ph type="dt" sz="quarter" idx="1"/>
          </p:nvPr>
        </p:nvSpPr>
        <p:spPr>
          <a:xfrm>
            <a:off x="3978131" y="0"/>
            <a:ext cx="3043344" cy="465455"/>
          </a:xfrm>
          <a:prstGeom prst="rect">
            <a:avLst/>
          </a:prstGeom>
        </p:spPr>
        <p:txBody>
          <a:bodyPr vert="horz" lIns="93315" tIns="46658" rIns="93315" bIns="46658" rtlCol="0"/>
          <a:lstStyle>
            <a:lvl1pPr algn="r">
              <a:defRPr sz="1200"/>
            </a:lvl1pPr>
          </a:lstStyle>
          <a:p>
            <a:fld id="{A2A9F83B-DFA4-4976-B8C5-BE42E24A91AA}" type="datetimeFigureOut">
              <a:rPr lang="es-MX" smtClean="0"/>
              <a:pPr/>
              <a:t>08/03/2017</a:t>
            </a:fld>
            <a:endParaRPr lang="es-MX"/>
          </a:p>
        </p:txBody>
      </p:sp>
      <p:sp>
        <p:nvSpPr>
          <p:cNvPr id="4" name="3 Marcador de pie de página"/>
          <p:cNvSpPr>
            <a:spLocks noGrp="1"/>
          </p:cNvSpPr>
          <p:nvPr>
            <p:ph type="ftr" sz="quarter" idx="2"/>
          </p:nvPr>
        </p:nvSpPr>
        <p:spPr>
          <a:xfrm>
            <a:off x="0" y="8842030"/>
            <a:ext cx="3043344" cy="465455"/>
          </a:xfrm>
          <a:prstGeom prst="rect">
            <a:avLst/>
          </a:prstGeom>
        </p:spPr>
        <p:txBody>
          <a:bodyPr vert="horz" lIns="93315" tIns="46658" rIns="93315" bIns="46658"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8131" y="8842030"/>
            <a:ext cx="3043344" cy="465455"/>
          </a:xfrm>
          <a:prstGeom prst="rect">
            <a:avLst/>
          </a:prstGeom>
        </p:spPr>
        <p:txBody>
          <a:bodyPr vert="horz" lIns="93315" tIns="46658" rIns="93315" bIns="46658" rtlCol="0" anchor="b"/>
          <a:lstStyle>
            <a:lvl1pPr algn="r">
              <a:defRPr sz="1200"/>
            </a:lvl1pPr>
          </a:lstStyle>
          <a:p>
            <a:fld id="{9199DE0B-58B1-497E-B6BC-32DAA8EF15FE}" type="slidenum">
              <a:rPr lang="es-MX" smtClean="0"/>
              <a:pPr/>
              <a:t>‹Nº›</a:t>
            </a:fld>
            <a:endParaRPr lang="es-MX"/>
          </a:p>
        </p:txBody>
      </p:sp>
    </p:spTree>
    <p:extLst>
      <p:ext uri="{BB962C8B-B14F-4D97-AF65-F5344CB8AC3E}">
        <p14:creationId xmlns:p14="http://schemas.microsoft.com/office/powerpoint/2010/main" val="3056043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idx="1"/>
          </p:nvPr>
        </p:nvSpPr>
        <p:spPr>
          <a:xfrm>
            <a:off x="3978131" y="0"/>
            <a:ext cx="3043344" cy="465455"/>
          </a:xfrm>
          <a:prstGeom prst="rect">
            <a:avLst/>
          </a:prstGeom>
        </p:spPr>
        <p:txBody>
          <a:bodyPr vert="horz" lIns="93315" tIns="46658" rIns="93315" bIns="46658" rtlCol="0"/>
          <a:lstStyle>
            <a:lvl1pPr algn="r">
              <a:defRPr sz="1200"/>
            </a:lvl1pPr>
          </a:lstStyle>
          <a:p>
            <a:fld id="{A65D0734-2972-8246-8D9B-316229F54A56}" type="datetimeFigureOut">
              <a:rPr lang="en-US" smtClean="0"/>
              <a:pPr/>
              <a:t>3/8/2017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5" tIns="46658" rIns="93315" bIns="46658" rtlCol="0"/>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6" name="Footer Placeholder 5"/>
          <p:cNvSpPr>
            <a:spLocks noGrp="1"/>
          </p:cNvSpPr>
          <p:nvPr>
            <p:ph type="ftr" sz="quarter" idx="4"/>
          </p:nvPr>
        </p:nvSpPr>
        <p:spPr>
          <a:xfrm>
            <a:off x="0" y="8842030"/>
            <a:ext cx="3043344" cy="465455"/>
          </a:xfrm>
          <a:prstGeom prst="rect">
            <a:avLst/>
          </a:prstGeom>
        </p:spPr>
        <p:txBody>
          <a:bodyPr vert="horz" lIns="93315" tIns="46658" rIns="93315"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15" tIns="46658" rIns="93315" bIns="46658" rtlCol="0" anchor="b"/>
          <a:lstStyle>
            <a:lvl1pPr algn="r">
              <a:defRPr sz="1200"/>
            </a:lvl1pPr>
          </a:lstStyle>
          <a:p>
            <a:fld id="{0B5E30F5-3B93-9649-9C31-0D19AB1A9615}" type="slidenum">
              <a:rPr lang="en-US" smtClean="0"/>
              <a:pPr/>
              <a:t>‹Nº›</a:t>
            </a:fld>
            <a:endParaRPr lang="en-US"/>
          </a:p>
        </p:txBody>
      </p:sp>
    </p:spTree>
    <p:extLst>
      <p:ext uri="{BB962C8B-B14F-4D97-AF65-F5344CB8AC3E}">
        <p14:creationId xmlns:p14="http://schemas.microsoft.com/office/powerpoint/2010/main" val="2597714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702309" y="4218554"/>
            <a:ext cx="5618480" cy="4189095"/>
          </a:xfrm>
        </p:spPr>
        <p:txBody>
          <a:bodyPr/>
          <a:lstStyle/>
          <a:p>
            <a:pPr marL="265113" lvl="1" indent="-265113" algn="just">
              <a:buFont typeface="Wingdings" panose="05000000000000000000" pitchFamily="2" charset="2"/>
              <a:buChar char="ü"/>
            </a:pPr>
            <a:r>
              <a:rPr lang="es-MX" sz="1100" dirty="0">
                <a:latin typeface="Arial" panose="020B0604020202020204" pitchFamily="34" charset="0"/>
                <a:cs typeface="Arial" panose="020B0604020202020204" pitchFamily="34" charset="0"/>
              </a:rPr>
              <a:t>Durante 2016, </a:t>
            </a:r>
            <a:r>
              <a:rPr lang="es-MX" sz="1100" b="1" dirty="0">
                <a:latin typeface="Arial" panose="020B0604020202020204" pitchFamily="34" charset="0"/>
                <a:cs typeface="Arial" panose="020B0604020202020204" pitchFamily="34" charset="0"/>
              </a:rPr>
              <a:t>la economía tuvo un crecimiento del 2.3% en términos reales</a:t>
            </a:r>
            <a:r>
              <a:rPr lang="es-MX" sz="1100" dirty="0">
                <a:latin typeface="Arial" panose="020B0604020202020204" pitchFamily="34" charset="0"/>
                <a:cs typeface="Arial" panose="020B0604020202020204" pitchFamily="34" charset="0"/>
              </a:rPr>
              <a:t>, derivado principalmente por una </a:t>
            </a:r>
            <a:r>
              <a:rPr lang="es-MX" sz="1100" b="1" dirty="0">
                <a:latin typeface="Arial" panose="020B0604020202020204" pitchFamily="34" charset="0"/>
                <a:cs typeface="Arial" panose="020B0604020202020204" pitchFamily="34" charset="0"/>
              </a:rPr>
              <a:t>mejora de la demanda </a:t>
            </a:r>
            <a:r>
              <a:rPr lang="es-MX" sz="1100" b="1" dirty="0" smtClean="0">
                <a:latin typeface="Arial" panose="020B0604020202020204" pitchFamily="34" charset="0"/>
                <a:cs typeface="Arial" panose="020B0604020202020204" pitchFamily="34" charset="0"/>
              </a:rPr>
              <a:t>externa y el </a:t>
            </a:r>
            <a:r>
              <a:rPr lang="es-MX" sz="1100" b="1" dirty="0">
                <a:latin typeface="Arial" panose="020B0604020202020204" pitchFamily="34" charset="0"/>
                <a:cs typeface="Arial" panose="020B0604020202020204" pitchFamily="34" charset="0"/>
              </a:rPr>
              <a:t>consumo </a:t>
            </a:r>
            <a:r>
              <a:rPr lang="es-MX" sz="1100" b="1" dirty="0" smtClean="0">
                <a:latin typeface="Arial" panose="020B0604020202020204" pitchFamily="34" charset="0"/>
                <a:cs typeface="Arial" panose="020B0604020202020204" pitchFamily="34" charset="0"/>
              </a:rPr>
              <a:t>privado.</a:t>
            </a:r>
            <a:r>
              <a:rPr lang="es-MX" sz="1100" dirty="0" smtClean="0">
                <a:latin typeface="Arial" panose="020B0604020202020204" pitchFamily="34" charset="0"/>
                <a:cs typeface="Arial" panose="020B0604020202020204" pitchFamily="34" charset="0"/>
              </a:rPr>
              <a:t> Dicha mejora en estos indicadores se debió a que </a:t>
            </a:r>
            <a:r>
              <a:rPr lang="es-MX" sz="1100" b="1" dirty="0" smtClean="0">
                <a:latin typeface="Arial" panose="020B0604020202020204" pitchFamily="34" charset="0"/>
                <a:cs typeface="Arial" panose="020B0604020202020204" pitchFamily="34" charset="0"/>
              </a:rPr>
              <a:t>se presentó un mayor otorgamiento de crédito y la relación peso-dólar</a:t>
            </a:r>
            <a:r>
              <a:rPr lang="es-MX" sz="1100" dirty="0" smtClean="0">
                <a:latin typeface="Arial" panose="020B0604020202020204" pitchFamily="34" charset="0"/>
                <a:cs typeface="Arial" panose="020B0604020202020204" pitchFamily="34" charset="0"/>
              </a:rPr>
              <a:t>, que hace que los productos nacionales sean menos caros que los importados.</a:t>
            </a:r>
          </a:p>
          <a:p>
            <a:pPr marL="265113" lvl="1" indent="-265113" algn="just">
              <a:buFont typeface="Wingdings" panose="05000000000000000000" pitchFamily="2" charset="2"/>
              <a:buChar char="ü"/>
            </a:pPr>
            <a:endParaRPr lang="es-MX" sz="1100" dirty="0">
              <a:latin typeface="Arial" panose="020B0604020202020204" pitchFamily="34" charset="0"/>
              <a:cs typeface="Arial" panose="020B0604020202020204" pitchFamily="34" charset="0"/>
            </a:endParaRPr>
          </a:p>
          <a:p>
            <a:pPr marL="265113" lvl="1" indent="-265113"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En este sentido, el </a:t>
            </a:r>
            <a:r>
              <a:rPr lang="es-MX" sz="1100" b="1" dirty="0">
                <a:latin typeface="Arial" panose="020B0604020202020204" pitchFamily="34" charset="0"/>
                <a:cs typeface="Arial" panose="020B0604020202020204" pitchFamily="34" charset="0"/>
              </a:rPr>
              <a:t>crédito vigente al consumo y para la vivienda tuvieron un incremento del 8.7% y del 7.1% real anual, respectivamente</a:t>
            </a:r>
            <a:r>
              <a:rPr lang="es-MX" sz="1100" dirty="0">
                <a:latin typeface="Arial" panose="020B0604020202020204" pitchFamily="34" charset="0"/>
                <a:cs typeface="Arial" panose="020B0604020202020204" pitchFamily="34" charset="0"/>
              </a:rPr>
              <a:t>; sin embargo, tuvieron </a:t>
            </a:r>
            <a:r>
              <a:rPr lang="es-MX" sz="1100" dirty="0" smtClean="0">
                <a:latin typeface="Arial" panose="020B0604020202020204" pitchFamily="34" charset="0"/>
                <a:cs typeface="Arial" panose="020B0604020202020204" pitchFamily="34" charset="0"/>
              </a:rPr>
              <a:t>un menor ritmo comparado </a:t>
            </a:r>
            <a:r>
              <a:rPr lang="es-MX" sz="1100" dirty="0">
                <a:latin typeface="Arial" panose="020B0604020202020204" pitchFamily="34" charset="0"/>
                <a:cs typeface="Arial" panose="020B0604020202020204" pitchFamily="34" charset="0"/>
              </a:rPr>
              <a:t>con el cierre de 2015</a:t>
            </a:r>
            <a:r>
              <a:rPr lang="es-MX" sz="1100" dirty="0" smtClean="0">
                <a:latin typeface="Arial" panose="020B0604020202020204" pitchFamily="34" charset="0"/>
                <a:cs typeface="Arial" panose="020B0604020202020204" pitchFamily="34" charset="0"/>
              </a:rPr>
              <a:t>.</a:t>
            </a:r>
          </a:p>
          <a:p>
            <a:pPr marL="265113" lvl="1" indent="-265113" algn="just">
              <a:buFont typeface="Wingdings" panose="05000000000000000000" pitchFamily="2" charset="2"/>
              <a:buChar char="ü"/>
            </a:pPr>
            <a:endParaRPr lang="es-MX" sz="1100" dirty="0">
              <a:latin typeface="Arial" panose="020B0604020202020204" pitchFamily="34" charset="0"/>
              <a:cs typeface="Arial" panose="020B0604020202020204" pitchFamily="34" charset="0"/>
            </a:endParaRPr>
          </a:p>
          <a:p>
            <a:pPr marL="265113" lvl="1" indent="-265113" algn="just">
              <a:buFont typeface="Wingdings" panose="05000000000000000000" pitchFamily="2" charset="2"/>
              <a:buChar char="ü"/>
            </a:pPr>
            <a:r>
              <a:rPr lang="es-MX" sz="1100" dirty="0">
                <a:latin typeface="Arial" panose="020B0604020202020204" pitchFamily="34" charset="0"/>
                <a:cs typeface="Arial" panose="020B0604020202020204" pitchFamily="34" charset="0"/>
              </a:rPr>
              <a:t>No obstante lo anterior, </a:t>
            </a:r>
            <a:r>
              <a:rPr lang="es-MX" sz="1100" b="1" dirty="0">
                <a:latin typeface="Arial" panose="020B0604020202020204" pitchFamily="34" charset="0"/>
                <a:cs typeface="Arial" panose="020B0604020202020204" pitchFamily="34" charset="0"/>
              </a:rPr>
              <a:t>el cuatro trimestre tuvo un bajo </a:t>
            </a:r>
            <a:r>
              <a:rPr lang="es-MX" sz="1100" b="1" dirty="0" smtClean="0">
                <a:latin typeface="Arial" panose="020B0604020202020204" pitchFamily="34" charset="0"/>
                <a:cs typeface="Arial" panose="020B0604020202020204" pitchFamily="34" charset="0"/>
              </a:rPr>
              <a:t>dinamismo económico </a:t>
            </a:r>
            <a:r>
              <a:rPr lang="es-MX" sz="1100" dirty="0">
                <a:latin typeface="Arial" panose="020B0604020202020204" pitchFamily="34" charset="0"/>
                <a:cs typeface="Arial" panose="020B0604020202020204" pitchFamily="34" charset="0"/>
              </a:rPr>
              <a:t>respecto al trimestre inmediato anterior, ya que </a:t>
            </a:r>
            <a:r>
              <a:rPr lang="es-MX" sz="1100" b="1" dirty="0" smtClean="0">
                <a:latin typeface="Arial" panose="020B0604020202020204" pitchFamily="34" charset="0"/>
                <a:cs typeface="Arial" panose="020B0604020202020204" pitchFamily="34" charset="0"/>
              </a:rPr>
              <a:t>continuó </a:t>
            </a:r>
            <a:r>
              <a:rPr lang="es-MX" sz="1100" b="1" dirty="0">
                <a:latin typeface="Arial" panose="020B0604020202020204" pitchFamily="34" charset="0"/>
                <a:cs typeface="Arial" panose="020B0604020202020204" pitchFamily="34" charset="0"/>
              </a:rPr>
              <a:t>el débil desempeño de la inversión privada, el impacto en el recorte al gasto público y la relación peso-dólar</a:t>
            </a:r>
            <a:r>
              <a:rPr lang="es-MX" sz="1100" dirty="0">
                <a:latin typeface="Arial" panose="020B0604020202020204" pitchFamily="34" charset="0"/>
                <a:cs typeface="Arial" panose="020B0604020202020204" pitchFamily="34" charset="0"/>
              </a:rPr>
              <a:t>; así como la </a:t>
            </a:r>
            <a:r>
              <a:rPr lang="es-MX" sz="1100" b="1" dirty="0">
                <a:latin typeface="Arial" panose="020B0604020202020204" pitchFamily="34" charset="0"/>
                <a:cs typeface="Arial" panose="020B0604020202020204" pitchFamily="34" charset="0"/>
              </a:rPr>
              <a:t>incertidumbre generada por los cambios políticos en Estados Unidos.</a:t>
            </a:r>
          </a:p>
          <a:p>
            <a:pPr marL="265113" lvl="1" indent="-265113" algn="just">
              <a:buFont typeface="Wingdings" panose="05000000000000000000" pitchFamily="2" charset="2"/>
              <a:buChar char="ü"/>
            </a:pPr>
            <a:endParaRPr lang="es-MX" sz="1100" dirty="0" smtClean="0">
              <a:latin typeface="Arial" panose="020B0604020202020204" pitchFamily="34" charset="0"/>
              <a:cs typeface="Arial" panose="020B0604020202020204" pitchFamily="34" charset="0"/>
            </a:endParaRPr>
          </a:p>
          <a:p>
            <a:pPr marL="265113" lvl="1" indent="-265113"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Este </a:t>
            </a:r>
            <a:r>
              <a:rPr lang="es-MX" sz="1100" dirty="0">
                <a:latin typeface="Arial" panose="020B0604020202020204" pitchFamily="34" charset="0"/>
                <a:cs typeface="Arial" panose="020B0604020202020204" pitchFamily="34" charset="0"/>
              </a:rPr>
              <a:t>último punto, ha tenido impacto en los pronósticos de crecimiento para el país, ya que ha influido en la confianza de los consumidores y empresarios, y en la inversión extranjera directa. Además, dada la liberación de los precios de la gasolina y de la relación peso-dólar se verá un impacto en la inflación, como se presentó en el cierre de 2016.</a:t>
            </a:r>
          </a:p>
          <a:p>
            <a:pPr marL="182618" lvl="1" indent="-182618" algn="just">
              <a:buFont typeface="Wingdings" panose="05000000000000000000" pitchFamily="2" charset="2"/>
              <a:buChar char="ü"/>
            </a:pPr>
            <a:endParaRPr lang="es-MX" b="1" dirty="0"/>
          </a:p>
          <a:p>
            <a:pPr marL="182618" lvl="1" indent="-182618" algn="just">
              <a:buFont typeface="Wingdings" panose="05000000000000000000" pitchFamily="2" charset="2"/>
              <a:buChar char="ü"/>
            </a:pPr>
            <a:endParaRPr lang="es-MX" b="1" dirty="0"/>
          </a:p>
          <a:p>
            <a:pPr marL="182618" lvl="1" indent="-182618" algn="just">
              <a:buFont typeface="Wingdings" panose="05000000000000000000" pitchFamily="2" charset="2"/>
              <a:buChar char="ü"/>
            </a:pPr>
            <a:endParaRPr lang="es-MX" b="1" dirty="0" smtClean="0"/>
          </a:p>
          <a:p>
            <a:pPr marL="182618" lvl="1" indent="-182618" algn="just">
              <a:buFont typeface="Wingdings" panose="05000000000000000000" pitchFamily="2" charset="2"/>
              <a:buChar char="ü"/>
            </a:pPr>
            <a:endParaRPr lang="es-MX" b="1" dirty="0"/>
          </a:p>
          <a:p>
            <a:pPr marL="182618" lvl="1" indent="-182618" algn="just">
              <a:buFont typeface="Wingdings" panose="05000000000000000000" pitchFamily="2" charset="2"/>
              <a:buChar char="ü"/>
            </a:pPr>
            <a:endParaRPr lang="es-MX" b="1" dirty="0"/>
          </a:p>
          <a:p>
            <a:pPr marL="182618" lvl="1" indent="-182618" algn="just">
              <a:buFont typeface="Wingdings" panose="05000000000000000000" pitchFamily="2" charset="2"/>
              <a:buChar char="ü"/>
            </a:pPr>
            <a:endParaRPr lang="es-MX" b="1" dirty="0" smtClean="0"/>
          </a:p>
          <a:p>
            <a:pPr marL="182618" lvl="1" indent="-182618" algn="just">
              <a:buFont typeface="Wingdings" panose="05000000000000000000" pitchFamily="2" charset="2"/>
              <a:buChar char="ü"/>
            </a:pPr>
            <a:endParaRPr lang="es-MX" dirty="0"/>
          </a:p>
          <a:p>
            <a:pPr marL="182618" lvl="1" indent="-182618" algn="just">
              <a:buFont typeface="Wingdings" panose="05000000000000000000" pitchFamily="2" charset="2"/>
              <a:buChar char="ü"/>
            </a:pPr>
            <a:endParaRPr lang="es-MX" dirty="0" smtClean="0"/>
          </a:p>
          <a:p>
            <a:pPr marL="182618" lvl="1" indent="-182618" algn="just">
              <a:buFont typeface="Wingdings" panose="05000000000000000000" pitchFamily="2" charset="2"/>
              <a:buChar char="ü"/>
            </a:pPr>
            <a:endParaRPr lang="es-MX" dirty="0"/>
          </a:p>
          <a:p>
            <a:pPr marL="0" lvl="1" algn="just"/>
            <a:endParaRPr lang="es-MX" dirty="0" smtClean="0">
              <a:latin typeface="Arial Narrow" panose="020B0606020202030204" pitchFamily="34" charset="0"/>
            </a:endParaRPr>
          </a:p>
          <a:p>
            <a:pPr marL="628839" lvl="1" indent="-171501" algn="just">
              <a:buFont typeface="Wingdings" panose="05000000000000000000" pitchFamily="2" charset="2"/>
              <a:buChar char="ü"/>
            </a:pPr>
            <a:endParaRPr lang="en-US" dirty="0">
              <a:latin typeface="Arial Narrow" panose="020B0606020202030204" pitchFamily="34" charset="0"/>
            </a:endParaRPr>
          </a:p>
        </p:txBody>
      </p:sp>
      <p:sp>
        <p:nvSpPr>
          <p:cNvPr id="4" name="Marcador de número de diapositiva 3"/>
          <p:cNvSpPr>
            <a:spLocks noGrp="1"/>
          </p:cNvSpPr>
          <p:nvPr>
            <p:ph type="sldNum" sz="quarter" idx="10"/>
          </p:nvPr>
        </p:nvSpPr>
        <p:spPr/>
        <p:txBody>
          <a:bodyPr/>
          <a:lstStyle/>
          <a:p>
            <a:fld id="{0B5E30F5-3B93-9649-9C31-0D19AB1A9615}" type="slidenum">
              <a:rPr lang="en-US" smtClean="0"/>
              <a:pPr/>
              <a:t>1</a:t>
            </a:fld>
            <a:endParaRPr lang="en-US"/>
          </a:p>
        </p:txBody>
      </p:sp>
    </p:spTree>
    <p:extLst>
      <p:ext uri="{BB962C8B-B14F-4D97-AF65-F5344CB8AC3E}">
        <p14:creationId xmlns:p14="http://schemas.microsoft.com/office/powerpoint/2010/main" val="3209660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0B5E30F5-3B93-9649-9C31-0D19AB1A9615}" type="slidenum">
              <a:rPr lang="en-US" smtClean="0">
                <a:solidFill>
                  <a:prstClr val="black"/>
                </a:solidFill>
              </a:rPr>
              <a:pPr/>
              <a:t>10</a:t>
            </a:fld>
            <a:endParaRPr lang="en-US">
              <a:solidFill>
                <a:prstClr val="black"/>
              </a:solidFill>
            </a:endParaRPr>
          </a:p>
        </p:txBody>
      </p:sp>
      <p:sp>
        <p:nvSpPr>
          <p:cNvPr id="5" name="Rectangle 3"/>
          <p:cNvSpPr>
            <a:spLocks noGrp="1" noChangeArrowheads="1"/>
          </p:cNvSpPr>
          <p:nvPr>
            <p:ph type="body" idx="1"/>
          </p:nvPr>
        </p:nvSpPr>
        <p:spPr>
          <a:noFill/>
        </p:spPr>
        <p:txBody>
          <a:bodyPr lIns="89980" tIns="44994" rIns="89980" bIns="44994"/>
          <a:lstStyle/>
          <a:p>
            <a:pPr marL="175492" indent="-175492" algn="just">
              <a:buFont typeface="Wingdings" pitchFamily="2" charset="2"/>
              <a:buChar char="ü"/>
              <a:defRPr/>
            </a:pPr>
            <a:r>
              <a:rPr lang="es-MX" sz="1100" b="1" dirty="0" smtClean="0">
                <a:latin typeface="Arial" panose="020B0604020202020204" pitchFamily="34" charset="0"/>
                <a:cs typeface="Arial" panose="020B0604020202020204" pitchFamily="34" charset="0"/>
              </a:rPr>
              <a:t>A diciembre de 2016, el </a:t>
            </a:r>
            <a:r>
              <a:rPr lang="es-MX" sz="1100" b="1" dirty="0">
                <a:latin typeface="Arial" panose="020B0604020202020204" pitchFamily="34" charset="0"/>
                <a:cs typeface="Arial" panose="020B0604020202020204" pitchFamily="34" charset="0"/>
              </a:rPr>
              <a:t>s</a:t>
            </a:r>
            <a:r>
              <a:rPr lang="es-MX" sz="1100" b="1" dirty="0" smtClean="0">
                <a:latin typeface="Arial" panose="020B0604020202020204" pitchFamily="34" charset="0"/>
                <a:cs typeface="Arial" panose="020B0604020202020204" pitchFamily="34" charset="0"/>
              </a:rPr>
              <a:t>ector </a:t>
            </a:r>
            <a:r>
              <a:rPr lang="es-MX" sz="1100" b="1" dirty="0">
                <a:latin typeface="Arial" panose="020B0604020202020204" pitchFamily="34" charset="0"/>
                <a:cs typeface="Arial" panose="020B0604020202020204" pitchFamily="34" charset="0"/>
              </a:rPr>
              <a:t>a</a:t>
            </a:r>
            <a:r>
              <a:rPr lang="es-MX" sz="1100" b="1" dirty="0" smtClean="0">
                <a:latin typeface="Arial" panose="020B0604020202020204" pitchFamily="34" charset="0"/>
                <a:cs typeface="Arial" panose="020B0604020202020204" pitchFamily="34" charset="0"/>
              </a:rPr>
              <a:t>segurador pagó </a:t>
            </a:r>
            <a:r>
              <a:rPr lang="es-MX" sz="1100" b="1" dirty="0">
                <a:latin typeface="Arial" panose="020B0604020202020204" pitchFamily="34" charset="0"/>
                <a:cs typeface="Arial" panose="020B0604020202020204" pitchFamily="34" charset="0"/>
              </a:rPr>
              <a:t>indemnizaciones por un monto de </a:t>
            </a:r>
            <a:r>
              <a:rPr lang="es-MX" sz="1100" b="1" dirty="0" smtClean="0">
                <a:latin typeface="Arial" panose="020B0604020202020204" pitchFamily="34" charset="0"/>
                <a:cs typeface="Arial" panose="020B0604020202020204" pitchFamily="34" charset="0"/>
              </a:rPr>
              <a:t>258,024 millones de pesos</a:t>
            </a:r>
            <a:r>
              <a:rPr lang="es-MX" sz="1100" dirty="0" smtClean="0">
                <a:latin typeface="Arial" panose="020B0604020202020204" pitchFamily="34" charset="0"/>
                <a:cs typeface="Arial" panose="020B0604020202020204" pitchFamily="34" charset="0"/>
              </a:rPr>
              <a:t>, lo que representa un </a:t>
            </a:r>
            <a:r>
              <a:rPr lang="es-MX" sz="1100" b="1" dirty="0">
                <a:latin typeface="Arial" panose="020B0604020202020204" pitchFamily="34" charset="0"/>
                <a:cs typeface="Arial" panose="020B0604020202020204" pitchFamily="34" charset="0"/>
              </a:rPr>
              <a:t>incremento del </a:t>
            </a:r>
            <a:r>
              <a:rPr lang="es-MX" sz="1100" b="1" dirty="0" smtClean="0">
                <a:latin typeface="Arial" panose="020B0604020202020204" pitchFamily="34" charset="0"/>
                <a:cs typeface="Arial" panose="020B0604020202020204" pitchFamily="34" charset="0"/>
              </a:rPr>
              <a:t>11% </a:t>
            </a:r>
            <a:r>
              <a:rPr lang="es-MX" sz="1100" dirty="0" smtClean="0">
                <a:latin typeface="Arial" panose="020B0604020202020204" pitchFamily="34" charset="0"/>
                <a:cs typeface="Arial" panose="020B0604020202020204" pitchFamily="34" charset="0"/>
              </a:rPr>
              <a:t>con respecto al cierre de 2015</a:t>
            </a:r>
            <a:r>
              <a:rPr lang="es-MX" sz="1100" b="1" dirty="0" smtClean="0">
                <a:latin typeface="Arial" panose="020B0604020202020204" pitchFamily="34" charset="0"/>
                <a:cs typeface="Arial" panose="020B0604020202020204" pitchFamily="34" charset="0"/>
              </a:rPr>
              <a:t>.</a:t>
            </a:r>
          </a:p>
          <a:p>
            <a:pPr marL="175492" indent="-175492" algn="just">
              <a:buFont typeface="Wingdings" pitchFamily="2" charset="2"/>
              <a:buChar char="ü"/>
              <a:defRPr/>
            </a:pPr>
            <a:endParaRPr lang="es-MX" sz="1100" b="1" dirty="0">
              <a:latin typeface="Arial" panose="020B0604020202020204" pitchFamily="34" charset="0"/>
              <a:cs typeface="Arial" panose="020B0604020202020204" pitchFamily="34" charset="0"/>
            </a:endParaRPr>
          </a:p>
          <a:p>
            <a:pPr marL="175492" indent="-175492" algn="just">
              <a:buFont typeface="Wingdings" pitchFamily="2" charset="2"/>
              <a:buChar char="ü"/>
              <a:defRPr/>
            </a:pPr>
            <a:r>
              <a:rPr lang="es-MX" sz="1100" dirty="0" smtClean="0">
                <a:latin typeface="Arial" panose="020B0604020202020204" pitchFamily="34" charset="0"/>
                <a:cs typeface="Arial" panose="020B0604020202020204" pitchFamily="34" charset="0"/>
              </a:rPr>
              <a:t>Un punto a destacar es el incremento en el caso de automóviles derivado, entre otras causas, al </a:t>
            </a:r>
            <a:r>
              <a:rPr lang="es-MX" sz="1100" b="1" dirty="0" smtClean="0">
                <a:latin typeface="Arial" panose="020B0604020202020204" pitchFamily="34" charset="0"/>
                <a:cs typeface="Arial" panose="020B0604020202020204" pitchFamily="34" charset="0"/>
              </a:rPr>
              <a:t>crecimiento del robo de autos asegurados</a:t>
            </a:r>
            <a:r>
              <a:rPr lang="es-MX" sz="1100" dirty="0" smtClean="0">
                <a:latin typeface="Arial" panose="020B0604020202020204" pitchFamily="34" charset="0"/>
                <a:cs typeface="Arial" panose="020B0604020202020204" pitchFamily="34" charset="0"/>
              </a:rPr>
              <a:t>.</a:t>
            </a:r>
          </a:p>
          <a:p>
            <a:pPr algn="just">
              <a:defRPr/>
            </a:pPr>
            <a:endParaRPr lang="es-MX" sz="1100" dirty="0">
              <a:latin typeface="Arial" panose="020B0604020202020204" pitchFamily="34" charset="0"/>
              <a:cs typeface="Arial" panose="020B0604020202020204" pitchFamily="34" charset="0"/>
            </a:endParaRPr>
          </a:p>
          <a:p>
            <a:pPr algn="just">
              <a:defRPr/>
            </a:pPr>
            <a:endParaRPr lang="es-MX" b="1" dirty="0">
              <a:solidFill>
                <a:srgbClr val="FF3300"/>
              </a:solidFill>
              <a:latin typeface="Arial Narrow" panose="020B0606020202030204" pitchFamily="34" charset="0"/>
            </a:endParaRPr>
          </a:p>
          <a:p>
            <a:pPr marL="175492" indent="-175492" algn="just">
              <a:buFont typeface="Wingdings" pitchFamily="2" charset="2"/>
              <a:buChar char="ü"/>
              <a:defRPr/>
            </a:pPr>
            <a:endParaRPr lang="es-MX" dirty="0">
              <a:latin typeface="Arial Narrow" panose="020B0606020202030204" pitchFamily="34" charset="0"/>
            </a:endParaRPr>
          </a:p>
          <a:p>
            <a:pPr marL="175492" indent="-175492" algn="just">
              <a:buFont typeface="Wingdings" pitchFamily="2" charset="2"/>
              <a:buChar char="ü"/>
              <a:defRPr/>
            </a:pPr>
            <a:endParaRPr lang="es-MX" dirty="0">
              <a:latin typeface="Arial Narrow" panose="020B0606020202030204" pitchFamily="34" charset="0"/>
            </a:endParaRPr>
          </a:p>
          <a:p>
            <a:pPr marL="175492" indent="-175492" algn="just">
              <a:buFont typeface="Wingdings" pitchFamily="2" charset="2"/>
              <a:buChar char="ü"/>
              <a:defRPr/>
            </a:pPr>
            <a:endParaRPr lang="es-MX" sz="1100" dirty="0"/>
          </a:p>
          <a:p>
            <a:pPr eaLnBrk="1" hangingPunct="1"/>
            <a:endParaRPr lang="es-MX" dirty="0" smtClean="0"/>
          </a:p>
        </p:txBody>
      </p:sp>
    </p:spTree>
    <p:extLst>
      <p:ext uri="{BB962C8B-B14F-4D97-AF65-F5344CB8AC3E}">
        <p14:creationId xmlns:p14="http://schemas.microsoft.com/office/powerpoint/2010/main" val="183504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just">
              <a:buFont typeface="Wingdings" panose="05000000000000000000" pitchFamily="2" charset="2"/>
              <a:buChar char="ü"/>
              <a:defRPr/>
            </a:pPr>
            <a:r>
              <a:rPr lang="es-MX" sz="1100" b="1" dirty="0">
                <a:latin typeface="Arial" panose="020B0604020202020204" pitchFamily="34" charset="0"/>
                <a:cs typeface="Arial" panose="020B0604020202020204" pitchFamily="34" charset="0"/>
              </a:rPr>
              <a:t>Las inversiones tuvieron un crecimiento del </a:t>
            </a:r>
            <a:r>
              <a:rPr lang="es-MX" sz="1100" b="1" dirty="0" smtClean="0">
                <a:latin typeface="Arial" panose="020B0604020202020204" pitchFamily="34" charset="0"/>
                <a:cs typeface="Arial" panose="020B0604020202020204" pitchFamily="34" charset="0"/>
              </a:rPr>
              <a:t>12.7% </a:t>
            </a:r>
            <a:r>
              <a:rPr lang="es-MX" sz="1100" dirty="0">
                <a:latin typeface="Arial" panose="020B0604020202020204" pitchFamily="34" charset="0"/>
                <a:cs typeface="Arial" panose="020B0604020202020204" pitchFamily="34" charset="0"/>
              </a:rPr>
              <a:t>respecto a diciembre de </a:t>
            </a:r>
            <a:r>
              <a:rPr lang="es-MX" sz="1100" dirty="0" smtClean="0">
                <a:latin typeface="Arial" panose="020B0604020202020204" pitchFamily="34" charset="0"/>
                <a:cs typeface="Arial" panose="020B0604020202020204" pitchFamily="34" charset="0"/>
              </a:rPr>
              <a:t>2015. Como </a:t>
            </a:r>
            <a:r>
              <a:rPr lang="es-MX" sz="1100" dirty="0">
                <a:latin typeface="Arial" panose="020B0604020202020204" pitchFamily="34" charset="0"/>
                <a:cs typeface="Arial" panose="020B0604020202020204" pitchFamily="34" charset="0"/>
              </a:rPr>
              <a:t>se puede </a:t>
            </a:r>
            <a:r>
              <a:rPr lang="es-MX" sz="1100" dirty="0" smtClean="0">
                <a:latin typeface="Arial" panose="020B0604020202020204" pitchFamily="34" charset="0"/>
                <a:cs typeface="Arial" panose="020B0604020202020204" pitchFamily="34" charset="0"/>
              </a:rPr>
              <a:t>observar, </a:t>
            </a:r>
            <a:r>
              <a:rPr lang="es-MX" sz="1100" dirty="0">
                <a:latin typeface="Arial" panose="020B0604020202020204" pitchFamily="34" charset="0"/>
                <a:cs typeface="Arial" panose="020B0604020202020204" pitchFamily="34" charset="0"/>
              </a:rPr>
              <a:t>el </a:t>
            </a:r>
            <a:r>
              <a:rPr lang="es-MX" sz="1100" dirty="0" smtClean="0">
                <a:latin typeface="Arial" panose="020B0604020202020204" pitchFamily="34" charset="0"/>
                <a:cs typeface="Arial" panose="020B0604020202020204" pitchFamily="34" charset="0"/>
              </a:rPr>
              <a:t>78% </a:t>
            </a:r>
            <a:r>
              <a:rPr lang="es-MX" sz="1100" dirty="0">
                <a:latin typeface="Arial" panose="020B0604020202020204" pitchFamily="34" charset="0"/>
                <a:cs typeface="Arial" panose="020B0604020202020204" pitchFamily="34" charset="0"/>
              </a:rPr>
              <a:t>de las inversiones se encuentran en renta fija, la mayor parte corresponde a instrumentos respaldados por el Gobierno </a:t>
            </a:r>
            <a:r>
              <a:rPr lang="es-MX" sz="1100" dirty="0" smtClean="0">
                <a:latin typeface="Arial" panose="020B0604020202020204" pitchFamily="34" charset="0"/>
                <a:cs typeface="Arial" panose="020B0604020202020204" pitchFamily="34" charset="0"/>
              </a:rPr>
              <a:t>Federal, </a:t>
            </a:r>
            <a:r>
              <a:rPr lang="es-MX" sz="1100" dirty="0">
                <a:latin typeface="Arial" panose="020B0604020202020204" pitchFamily="34" charset="0"/>
                <a:cs typeface="Arial" panose="020B0604020202020204" pitchFamily="34" charset="0"/>
              </a:rPr>
              <a:t>que por si solos ascienden a </a:t>
            </a:r>
            <a:r>
              <a:rPr lang="es-MX" sz="1100" dirty="0" smtClean="0">
                <a:latin typeface="Arial" panose="020B0604020202020204" pitchFamily="34" charset="0"/>
                <a:cs typeface="Arial" panose="020B0604020202020204" pitchFamily="34" charset="0"/>
              </a:rPr>
              <a:t>$613,423 </a:t>
            </a:r>
            <a:r>
              <a:rPr lang="es-MX" sz="1100" dirty="0">
                <a:latin typeface="Arial" panose="020B0604020202020204" pitchFamily="34" charset="0"/>
                <a:cs typeface="Arial" panose="020B0604020202020204" pitchFamily="34" charset="0"/>
              </a:rPr>
              <a:t>millones de pesos en </a:t>
            </a:r>
            <a:r>
              <a:rPr lang="es-MX" sz="1100" dirty="0" smtClean="0">
                <a:latin typeface="Arial" panose="020B0604020202020204" pitchFamily="34" charset="0"/>
                <a:cs typeface="Arial" panose="020B0604020202020204" pitchFamily="34" charset="0"/>
              </a:rPr>
              <a:t>activos</a:t>
            </a:r>
            <a:r>
              <a:rPr lang="es-MX"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ü"/>
              <a:defRPr/>
            </a:pPr>
            <a:endParaRPr lang="es-MX" sz="1100" dirty="0">
              <a:cs typeface="Calibri" pitchFamily="34" charset="0"/>
            </a:endParaRPr>
          </a:p>
          <a:p>
            <a:pPr marL="171450" indent="-171450"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Es </a:t>
            </a:r>
            <a:r>
              <a:rPr lang="es-MX" sz="1100" dirty="0">
                <a:latin typeface="Arial" panose="020B0604020202020204" pitchFamily="34" charset="0"/>
                <a:cs typeface="Arial" panose="020B0604020202020204" pitchFamily="34" charset="0"/>
              </a:rPr>
              <a:t>importante mencionar, que los seguros contribuyen a un mayor ahorro al ampliar la gama de instrumentos financieros a disposición de los inversionistas. Además, el sector asegurador es un inversionista institucional </a:t>
            </a:r>
            <a:r>
              <a:rPr lang="es-MX" sz="1100" dirty="0" smtClean="0">
                <a:latin typeface="Arial" panose="020B0604020202020204" pitchFamily="34" charset="0"/>
                <a:cs typeface="Arial" panose="020B0604020202020204" pitchFamily="34" charset="0"/>
              </a:rPr>
              <a:t>que, hasta </a:t>
            </a:r>
            <a:r>
              <a:rPr lang="es-MX" sz="1100" dirty="0">
                <a:latin typeface="Arial" panose="020B0604020202020204" pitchFamily="34" charset="0"/>
                <a:cs typeface="Arial" panose="020B0604020202020204" pitchFamily="34" charset="0"/>
              </a:rPr>
              <a:t>épocas </a:t>
            </a:r>
            <a:r>
              <a:rPr lang="es-MX" sz="1100" dirty="0" smtClean="0">
                <a:latin typeface="Arial" panose="020B0604020202020204" pitchFamily="34" charset="0"/>
                <a:cs typeface="Arial" panose="020B0604020202020204" pitchFamily="34" charset="0"/>
              </a:rPr>
              <a:t>recientes, </a:t>
            </a:r>
            <a:r>
              <a:rPr lang="es-MX" sz="1100" dirty="0">
                <a:latin typeface="Arial" panose="020B0604020202020204" pitchFamily="34" charset="0"/>
                <a:cs typeface="Arial" panose="020B0604020202020204" pitchFamily="34" charset="0"/>
              </a:rPr>
              <a:t>ha facilitado la inversión pública, siendo suscriptor nato de importantes volúmenes de deuda emitida por el Estado. Aunado a ello,  en este momento, al necesitar otro tipo de activos e invertir en mercados privados, está contribuyendo a crear mercados financieros más profundos y diversos</a:t>
            </a:r>
            <a:r>
              <a:rPr lang="es-MX" sz="1100" dirty="0" smtClean="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ü"/>
            </a:pPr>
            <a:endParaRPr lang="es-MX" sz="11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r>
              <a:rPr lang="es-MX" sz="1100" dirty="0">
                <a:latin typeface="Arial" panose="020B0604020202020204" pitchFamily="34" charset="0"/>
                <a:cs typeface="Arial" panose="020B0604020202020204" pitchFamily="34" charset="0"/>
              </a:rPr>
              <a:t>Pese a que una gran proporción de la cartera de inversión del sector asegurador está concentrada en instrumentos de renta fija, en particular en instrumentos respaldados por el Estado, </a:t>
            </a:r>
            <a:r>
              <a:rPr lang="es-MX" sz="1100" b="1" dirty="0">
                <a:latin typeface="Arial" panose="020B0604020202020204" pitchFamily="34" charset="0"/>
                <a:cs typeface="Arial" panose="020B0604020202020204" pitchFamily="34" charset="0"/>
              </a:rPr>
              <a:t>existen perspectivas positivas para el próximo año derivadas de la implementación de las reformas estructurales</a:t>
            </a:r>
            <a:r>
              <a:rPr lang="es-MX" sz="1100" dirty="0">
                <a:latin typeface="Arial" panose="020B0604020202020204" pitchFamily="34" charset="0"/>
                <a:cs typeface="Arial" panose="020B0604020202020204" pitchFamily="34" charset="0"/>
              </a:rPr>
              <a:t>. </a:t>
            </a:r>
            <a:r>
              <a:rPr lang="es-MX" sz="1100" b="1" dirty="0">
                <a:latin typeface="Arial" panose="020B0604020202020204" pitchFamily="34" charset="0"/>
                <a:cs typeface="Arial" panose="020B0604020202020204" pitchFamily="34" charset="0"/>
              </a:rPr>
              <a:t>Nuevos instrumentos de inversión, como la FIBRA E, los Certificados de Capital de Desarrollo (</a:t>
            </a:r>
            <a:r>
              <a:rPr lang="es-MX" sz="1100" b="1" dirty="0" err="1">
                <a:latin typeface="Arial" panose="020B0604020202020204" pitchFamily="34" charset="0"/>
                <a:cs typeface="Arial" panose="020B0604020202020204" pitchFamily="34" charset="0"/>
              </a:rPr>
              <a:t>CKDs</a:t>
            </a:r>
            <a:r>
              <a:rPr lang="es-MX" sz="1100" b="1" dirty="0">
                <a:latin typeface="Arial" panose="020B0604020202020204" pitchFamily="34" charset="0"/>
                <a:cs typeface="Arial" panose="020B0604020202020204" pitchFamily="34" charset="0"/>
              </a:rPr>
              <a:t>) o los Bonos Verdes, abren nuevas oportunidades para que el sector diversifique sus inversiones y provea financiamiento de largo plazo para la construcción de infraestructura energética y educativa. </a:t>
            </a:r>
          </a:p>
          <a:p>
            <a:pPr marL="171450" indent="-171450" algn="just">
              <a:buFont typeface="Wingdings" panose="05000000000000000000" pitchFamily="2" charset="2"/>
              <a:buChar char="ü"/>
            </a:pPr>
            <a:endParaRPr lang="es-MX" sz="11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ü"/>
            </a:pPr>
            <a:endParaRPr lang="es-MX" sz="1100" b="1"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0B5E30F5-3B93-9649-9C31-0D19AB1A961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49015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0B5E30F5-3B93-9649-9C31-0D19AB1A9615}" type="slidenum">
              <a:rPr lang="en-US" smtClean="0">
                <a:solidFill>
                  <a:prstClr val="black"/>
                </a:solidFill>
              </a:rPr>
              <a:pPr/>
              <a:t>12</a:t>
            </a:fld>
            <a:endParaRPr lang="en-US">
              <a:solidFill>
                <a:prstClr val="black"/>
              </a:solidFill>
            </a:endParaRPr>
          </a:p>
        </p:txBody>
      </p:sp>
      <p:sp>
        <p:nvSpPr>
          <p:cNvPr id="5" name="Rectangle 3"/>
          <p:cNvSpPr>
            <a:spLocks noGrp="1" noChangeArrowheads="1"/>
          </p:cNvSpPr>
          <p:nvPr>
            <p:ph type="body" idx="1"/>
          </p:nvPr>
        </p:nvSpPr>
        <p:spPr/>
        <p:txBody>
          <a:bodyPr lIns="89161" tIns="44579" rIns="89161" bIns="44579"/>
          <a:lstStyle/>
          <a:p>
            <a:pPr marL="174913" indent="-174913" algn="just">
              <a:buFont typeface="Wingdings" pitchFamily="2" charset="2"/>
              <a:buChar char="ü"/>
            </a:pPr>
            <a:r>
              <a:rPr lang="es-MX" sz="1100" b="1" dirty="0" smtClean="0">
                <a:latin typeface="Arial" panose="020B0604020202020204" pitchFamily="34" charset="0"/>
                <a:cs typeface="Arial" panose="020B0604020202020204" pitchFamily="34" charset="0"/>
              </a:rPr>
              <a:t>Las compañías </a:t>
            </a:r>
            <a:r>
              <a:rPr lang="es-MX" sz="1100" b="1" dirty="0">
                <a:latin typeface="Arial" panose="020B0604020202020204" pitchFamily="34" charset="0"/>
                <a:cs typeface="Arial" panose="020B0604020202020204" pitchFamily="34" charset="0"/>
              </a:rPr>
              <a:t>de </a:t>
            </a:r>
            <a:r>
              <a:rPr lang="es-MX" sz="1100" b="1" dirty="0" smtClean="0">
                <a:latin typeface="Arial" panose="020B0604020202020204" pitchFamily="34" charset="0"/>
                <a:cs typeface="Arial" panose="020B0604020202020204" pitchFamily="34" charset="0"/>
              </a:rPr>
              <a:t>seguros </a:t>
            </a:r>
            <a:r>
              <a:rPr lang="es-MX" sz="1100" b="1" dirty="0">
                <a:latin typeface="Arial" panose="020B0604020202020204" pitchFamily="34" charset="0"/>
                <a:cs typeface="Arial" panose="020B0604020202020204" pitchFamily="34" charset="0"/>
              </a:rPr>
              <a:t>acumularon </a:t>
            </a:r>
            <a:r>
              <a:rPr lang="es-MX" sz="1100" b="1" dirty="0" smtClean="0">
                <a:latin typeface="Arial" panose="020B0604020202020204" pitchFamily="34" charset="0"/>
                <a:cs typeface="Arial" panose="020B0604020202020204" pitchFamily="34" charset="0"/>
              </a:rPr>
              <a:t>en sus reservas técnicas </a:t>
            </a:r>
            <a:r>
              <a:rPr lang="es-MX" sz="1100" b="1" dirty="0">
                <a:latin typeface="Arial" panose="020B0604020202020204" pitchFamily="34" charset="0"/>
                <a:cs typeface="Arial" panose="020B0604020202020204" pitchFamily="34" charset="0"/>
              </a:rPr>
              <a:t>$</a:t>
            </a:r>
            <a:r>
              <a:rPr lang="es-MX" sz="1100" b="1" dirty="0" smtClean="0">
                <a:latin typeface="Arial" panose="020B0604020202020204" pitchFamily="34" charset="0"/>
                <a:cs typeface="Arial" panose="020B0604020202020204" pitchFamily="34" charset="0"/>
              </a:rPr>
              <a:t>105,245 millones de pesos adicionales</a:t>
            </a:r>
            <a:r>
              <a:rPr lang="es-MX" sz="1100" dirty="0">
                <a:latin typeface="Arial" panose="020B0604020202020204" pitchFamily="34" charset="0"/>
                <a:cs typeface="Arial" panose="020B0604020202020204" pitchFamily="34" charset="0"/>
              </a:rPr>
              <a:t>, para alcanzar </a:t>
            </a:r>
            <a:r>
              <a:rPr lang="es-MX" sz="1100" b="1" dirty="0" smtClean="0">
                <a:latin typeface="Arial" panose="020B0604020202020204" pitchFamily="34" charset="0"/>
                <a:cs typeface="Arial" panose="020B0604020202020204" pitchFamily="34" charset="0"/>
              </a:rPr>
              <a:t>1,018,214 millones de pesos</a:t>
            </a:r>
            <a:r>
              <a:rPr lang="es-MX" sz="1100" dirty="0" smtClean="0">
                <a:latin typeface="Arial" panose="020B0604020202020204" pitchFamily="34" charset="0"/>
                <a:cs typeface="Arial" panose="020B0604020202020204" pitchFamily="34" charset="0"/>
              </a:rPr>
              <a:t>, </a:t>
            </a:r>
            <a:r>
              <a:rPr lang="es-MX" sz="1100" dirty="0">
                <a:latin typeface="Arial" panose="020B0604020202020204" pitchFamily="34" charset="0"/>
                <a:cs typeface="Arial" panose="020B0604020202020204" pitchFamily="34" charset="0"/>
              </a:rPr>
              <a:t>lo que </a:t>
            </a:r>
            <a:r>
              <a:rPr lang="es-MX" sz="1100" b="1" dirty="0">
                <a:latin typeface="Arial" panose="020B0604020202020204" pitchFamily="34" charset="0"/>
                <a:cs typeface="Arial" panose="020B0604020202020204" pitchFamily="34" charset="0"/>
              </a:rPr>
              <a:t>representa un incremento del </a:t>
            </a:r>
            <a:r>
              <a:rPr lang="es-MX" sz="1100" b="1" dirty="0" smtClean="0">
                <a:latin typeface="Arial" panose="020B0604020202020204" pitchFamily="34" charset="0"/>
                <a:cs typeface="Arial" panose="020B0604020202020204" pitchFamily="34" charset="0"/>
              </a:rPr>
              <a:t>11.5% </a:t>
            </a:r>
            <a:r>
              <a:rPr lang="es-MX" sz="1100" dirty="0" smtClean="0">
                <a:latin typeface="Arial" panose="020B0604020202020204" pitchFamily="34" charset="0"/>
                <a:cs typeface="Arial" panose="020B0604020202020204" pitchFamily="34" charset="0"/>
              </a:rPr>
              <a:t>con respecto al cierre del 2015</a:t>
            </a:r>
            <a:r>
              <a:rPr lang="es-MX" sz="1100" b="1" dirty="0" smtClean="0">
                <a:latin typeface="Arial" panose="020B0604020202020204" pitchFamily="34" charset="0"/>
                <a:cs typeface="Arial" panose="020B0604020202020204" pitchFamily="34" charset="0"/>
              </a:rPr>
              <a:t>.</a:t>
            </a:r>
          </a:p>
          <a:p>
            <a:pPr marL="174913" indent="-174913" algn="just">
              <a:buFont typeface="Wingdings" pitchFamily="2" charset="2"/>
              <a:buChar char="ü"/>
            </a:pPr>
            <a:endParaRPr lang="es-MX"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3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0B5E30F5-3B93-9649-9C31-0D19AB1A9615}" type="slidenum">
              <a:rPr lang="en-US" smtClean="0">
                <a:solidFill>
                  <a:prstClr val="black"/>
                </a:solidFill>
              </a:rPr>
              <a:pPr/>
              <a:t>13</a:t>
            </a:fld>
            <a:endParaRPr lang="en-US">
              <a:solidFill>
                <a:prstClr val="black"/>
              </a:solidFill>
            </a:endParaRPr>
          </a:p>
        </p:txBody>
      </p:sp>
      <p:sp>
        <p:nvSpPr>
          <p:cNvPr id="5" name="Rectangle 3"/>
          <p:cNvSpPr>
            <a:spLocks noGrp="1" noChangeArrowheads="1"/>
          </p:cNvSpPr>
          <p:nvPr>
            <p:ph type="body" idx="1"/>
          </p:nvPr>
        </p:nvSpPr>
        <p:spPr/>
        <p:txBody>
          <a:bodyPr/>
          <a:lstStyle/>
          <a:p>
            <a:pPr marL="175492" indent="-175492" algn="just">
              <a:buFont typeface="Wingdings" pitchFamily="2" charset="2"/>
              <a:buChar char="ü"/>
              <a:defRPr/>
            </a:pPr>
            <a:r>
              <a:rPr lang="es-ES" sz="1100" b="1" dirty="0">
                <a:latin typeface="Arial" panose="020B0604020202020204" pitchFamily="34" charset="0"/>
                <a:cs typeface="Arial" panose="020B0604020202020204" pitchFamily="34" charset="0"/>
              </a:rPr>
              <a:t>Las </a:t>
            </a:r>
            <a:r>
              <a:rPr lang="es-ES" sz="1100" b="1" dirty="0" smtClean="0">
                <a:latin typeface="Arial" panose="020B0604020202020204" pitchFamily="34" charset="0"/>
                <a:cs typeface="Arial" panose="020B0604020202020204" pitchFamily="34" charset="0"/>
              </a:rPr>
              <a:t>inversiones del sector asegurador mexicano </a:t>
            </a:r>
            <a:r>
              <a:rPr lang="es-ES" sz="1100" b="1" dirty="0">
                <a:latin typeface="Arial" panose="020B0604020202020204" pitchFamily="34" charset="0"/>
                <a:cs typeface="Arial" panose="020B0604020202020204" pitchFamily="34" charset="0"/>
              </a:rPr>
              <a:t>exceden </a:t>
            </a:r>
            <a:r>
              <a:rPr lang="es-ES" sz="1100" b="1" dirty="0" smtClean="0">
                <a:latin typeface="Arial" panose="020B0604020202020204" pitchFamily="34" charset="0"/>
                <a:cs typeface="Arial" panose="020B0604020202020204" pitchFamily="34" charset="0"/>
              </a:rPr>
              <a:t>en 17% </a:t>
            </a:r>
            <a:r>
              <a:rPr lang="es-ES" sz="1100" b="1" dirty="0">
                <a:latin typeface="Arial" panose="020B0604020202020204" pitchFamily="34" charset="0"/>
                <a:cs typeface="Arial" panose="020B0604020202020204" pitchFamily="34" charset="0"/>
              </a:rPr>
              <a:t>el monto de las obligaciones con los asegurados</a:t>
            </a:r>
            <a:r>
              <a:rPr lang="es-ES" sz="1100" dirty="0">
                <a:latin typeface="Arial" panose="020B0604020202020204" pitchFamily="34" charset="0"/>
                <a:cs typeface="Arial" panose="020B0604020202020204" pitchFamily="34" charset="0"/>
              </a:rPr>
              <a:t>. </a:t>
            </a:r>
            <a:endParaRPr lang="es-ES" sz="1100" dirty="0" smtClean="0">
              <a:latin typeface="Arial" panose="020B0604020202020204" pitchFamily="34" charset="0"/>
              <a:cs typeface="Arial" panose="020B0604020202020204" pitchFamily="34" charset="0"/>
            </a:endParaRPr>
          </a:p>
          <a:p>
            <a:pPr algn="just">
              <a:defRPr/>
            </a:pPr>
            <a:endParaRPr lang="es-MX" sz="1100" dirty="0" smtClean="0">
              <a:latin typeface="Arial" panose="020B0604020202020204" pitchFamily="34" charset="0"/>
              <a:cs typeface="Arial" panose="020B0604020202020204" pitchFamily="34" charset="0"/>
            </a:endParaRPr>
          </a:p>
          <a:p>
            <a:pPr marL="175492" indent="-175492" algn="just">
              <a:buFont typeface="Wingdings" pitchFamily="2" charset="2"/>
              <a:buChar char="ü"/>
              <a:defRPr/>
            </a:pPr>
            <a:r>
              <a:rPr lang="es-ES" sz="1100" b="1" dirty="0" smtClean="0">
                <a:latin typeface="Arial" panose="020B0604020202020204" pitchFamily="34" charset="0"/>
                <a:cs typeface="Arial" panose="020B0604020202020204" pitchFamily="34" charset="0"/>
              </a:rPr>
              <a:t>Los </a:t>
            </a:r>
            <a:r>
              <a:rPr lang="es-ES" sz="1100" b="1" dirty="0">
                <a:latin typeface="Arial" panose="020B0604020202020204" pitchFamily="34" charset="0"/>
                <a:cs typeface="Arial" panose="020B0604020202020204" pitchFamily="34" charset="0"/>
              </a:rPr>
              <a:t>activos afectos a los compromisos contractuales son más que </a:t>
            </a:r>
            <a:r>
              <a:rPr lang="es-ES" sz="1100" b="1" dirty="0" smtClean="0">
                <a:latin typeface="Arial" panose="020B0604020202020204" pitchFamily="34" charset="0"/>
                <a:cs typeface="Arial" panose="020B0604020202020204" pitchFamily="34" charset="0"/>
              </a:rPr>
              <a:t>suficientes para hacer frente a las obligaciones </a:t>
            </a:r>
            <a:r>
              <a:rPr lang="es-ES" sz="1100" b="1" dirty="0">
                <a:latin typeface="Arial" panose="020B0604020202020204" pitchFamily="34" charset="0"/>
                <a:cs typeface="Arial" panose="020B0604020202020204" pitchFamily="34" charset="0"/>
              </a:rPr>
              <a:t>en monto y liquidez. </a:t>
            </a:r>
          </a:p>
          <a:p>
            <a:pPr marL="175492" indent="-175492" algn="just">
              <a:buFont typeface="Wingdings" pitchFamily="2" charset="2"/>
              <a:buChar char="ü"/>
              <a:defRPr/>
            </a:pPr>
            <a:endParaRPr lang="es-ES" sz="1100" dirty="0"/>
          </a:p>
        </p:txBody>
      </p:sp>
    </p:spTree>
    <p:extLst>
      <p:ext uri="{BB962C8B-B14F-4D97-AF65-F5344CB8AC3E}">
        <p14:creationId xmlns:p14="http://schemas.microsoft.com/office/powerpoint/2010/main" val="3070708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0B5E30F5-3B93-9649-9C31-0D19AB1A9615}" type="slidenum">
              <a:rPr lang="en-US" smtClean="0">
                <a:solidFill>
                  <a:prstClr val="black"/>
                </a:solidFill>
              </a:rPr>
              <a:pPr/>
              <a:t>14</a:t>
            </a:fld>
            <a:endParaRPr lang="en-US">
              <a:solidFill>
                <a:prstClr val="black"/>
              </a:solidFill>
            </a:endParaRPr>
          </a:p>
        </p:txBody>
      </p:sp>
      <p:sp>
        <p:nvSpPr>
          <p:cNvPr id="5" name="Rectangle 3"/>
          <p:cNvSpPr>
            <a:spLocks noGrp="1" noChangeArrowheads="1"/>
          </p:cNvSpPr>
          <p:nvPr>
            <p:ph type="body" idx="1"/>
          </p:nvPr>
        </p:nvSpPr>
        <p:spPr/>
        <p:txBody>
          <a:bodyPr/>
          <a:lstStyle/>
          <a:p>
            <a:pPr marL="175492" indent="-175492" algn="just">
              <a:buFont typeface="Wingdings" pitchFamily="2" charset="2"/>
              <a:buChar char="ü"/>
              <a:defRPr/>
            </a:pPr>
            <a:r>
              <a:rPr lang="es-MX" sz="1100" dirty="0" smtClean="0">
                <a:latin typeface="Arial" panose="020B0604020202020204" pitchFamily="34" charset="0"/>
                <a:cs typeface="Arial" panose="020B0604020202020204" pitchFamily="34" charset="0"/>
              </a:rPr>
              <a:t>Durante 2016 el sector asegurador terminó de implementar la nueva regulación de seguros basada en Solvencia II, por lo que agradecemos el apoyo y la apertura de la CNSF en todo </a:t>
            </a:r>
            <a:r>
              <a:rPr lang="es-MX" sz="1100" smtClean="0">
                <a:latin typeface="Arial" panose="020B0604020202020204" pitchFamily="34" charset="0"/>
                <a:cs typeface="Arial" panose="020B0604020202020204" pitchFamily="34" charset="0"/>
              </a:rPr>
              <a:t>el proceso. </a:t>
            </a:r>
            <a:r>
              <a:rPr lang="es-MX" sz="1100" dirty="0" smtClean="0">
                <a:latin typeface="Arial" panose="020B0604020202020204" pitchFamily="34" charset="0"/>
                <a:cs typeface="Arial" panose="020B0604020202020204" pitchFamily="34" charset="0"/>
              </a:rPr>
              <a:t>Además, de reconocer el esfuerzo de las Compañías de Seguros, que dados los tiempos, llevaron a cabo de forma exitosa la adopción de la Ley de Instituciones de Seguros y Fianzas y la regulación secundaria.</a:t>
            </a:r>
          </a:p>
          <a:p>
            <a:pPr marL="175492" indent="-175492" algn="just">
              <a:buFont typeface="Wingdings" pitchFamily="2" charset="2"/>
              <a:buChar char="ü"/>
              <a:defRPr/>
            </a:pPr>
            <a:endParaRPr lang="es-MX" sz="1100" dirty="0" smtClean="0">
              <a:latin typeface="Arial" panose="020B0604020202020204" pitchFamily="34" charset="0"/>
              <a:cs typeface="Arial" panose="020B0604020202020204" pitchFamily="34" charset="0"/>
            </a:endParaRPr>
          </a:p>
          <a:p>
            <a:pPr marL="175492" indent="-175492" algn="just">
              <a:buFont typeface="Wingdings" pitchFamily="2" charset="2"/>
              <a:buChar char="ü"/>
              <a:defRPr/>
            </a:pPr>
            <a:r>
              <a:rPr lang="es-MX" sz="1100" dirty="0" smtClean="0">
                <a:latin typeface="Arial" panose="020B0604020202020204" pitchFamily="34" charset="0"/>
                <a:cs typeface="Arial" panose="020B0604020202020204" pitchFamily="34" charset="0"/>
              </a:rPr>
              <a:t>Como lo habíamos anticipado, se observa una mejora en el índice de solvencia bajo la nueva regulación en relación al régimen anterior, que hace una medición más adecuada de los riesgos.</a:t>
            </a:r>
          </a:p>
          <a:p>
            <a:pPr marL="175492" indent="-175492" algn="just">
              <a:buFont typeface="Wingdings" pitchFamily="2" charset="2"/>
              <a:buChar char="ü"/>
              <a:defRPr/>
            </a:pPr>
            <a:endParaRPr lang="es-MX" sz="1100" dirty="0" smtClean="0">
              <a:latin typeface="Arial" panose="020B0604020202020204" pitchFamily="34" charset="0"/>
              <a:cs typeface="Arial" panose="020B0604020202020204" pitchFamily="34" charset="0"/>
            </a:endParaRPr>
          </a:p>
          <a:p>
            <a:pPr marL="175492" indent="-175492" algn="just">
              <a:buFont typeface="Wingdings" pitchFamily="2" charset="2"/>
              <a:buChar char="ü"/>
              <a:defRPr/>
            </a:pPr>
            <a:r>
              <a:rPr lang="es-MX" sz="1100" dirty="0" smtClean="0">
                <a:latin typeface="Arial" panose="020B0604020202020204" pitchFamily="34" charset="0"/>
                <a:cs typeface="Arial" panose="020B0604020202020204" pitchFamily="34" charset="0"/>
              </a:rPr>
              <a:t>Durante </a:t>
            </a:r>
            <a:r>
              <a:rPr lang="es-MX" sz="1100" dirty="0">
                <a:latin typeface="Arial" panose="020B0604020202020204" pitchFamily="34" charset="0"/>
                <a:cs typeface="Arial" panose="020B0604020202020204" pitchFamily="34" charset="0"/>
              </a:rPr>
              <a:t>el 2016 los informes sectoriales de AMIS mostraron variaciones considerables en el monto de RCS. No obstante, si comparamos las cifras al cierre del tercer trimestre, observamos pocas variaciones con respecto al cierre del cuarto trimestre. El modelo está reflejando adecuadamente los beneficios de diversificación y de calce y se tiene un gran avance en la calidad de los datos que alimentan el modelo.</a:t>
            </a:r>
          </a:p>
          <a:p>
            <a:pPr marL="175492" indent="-175492" algn="just">
              <a:buFont typeface="Wingdings" pitchFamily="2" charset="2"/>
              <a:buChar char="ü"/>
              <a:defRPr/>
            </a:pPr>
            <a:endParaRPr lang="es-ES" sz="1100" dirty="0"/>
          </a:p>
        </p:txBody>
      </p:sp>
    </p:spTree>
    <p:extLst>
      <p:ext uri="{BB962C8B-B14F-4D97-AF65-F5344CB8AC3E}">
        <p14:creationId xmlns:p14="http://schemas.microsoft.com/office/powerpoint/2010/main" val="1376388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0B5E30F5-3B93-9649-9C31-0D19AB1A9615}" type="slidenum">
              <a:rPr lang="en-US" smtClean="0"/>
              <a:pPr/>
              <a:t>15</a:t>
            </a:fld>
            <a:endParaRPr lang="en-US"/>
          </a:p>
        </p:txBody>
      </p:sp>
    </p:spTree>
    <p:extLst>
      <p:ext uri="{BB962C8B-B14F-4D97-AF65-F5344CB8AC3E}">
        <p14:creationId xmlns:p14="http://schemas.microsoft.com/office/powerpoint/2010/main" val="268087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1675" y="185738"/>
            <a:ext cx="5340350" cy="4005262"/>
          </a:xfrm>
        </p:spPr>
      </p:sp>
      <p:sp>
        <p:nvSpPr>
          <p:cNvPr id="3" name="Marcador de notas 2"/>
          <p:cNvSpPr>
            <a:spLocks noGrp="1"/>
          </p:cNvSpPr>
          <p:nvPr>
            <p:ph type="body" idx="1"/>
          </p:nvPr>
        </p:nvSpPr>
        <p:spPr>
          <a:xfrm>
            <a:off x="442160" y="4324010"/>
            <a:ext cx="6037770" cy="3808812"/>
          </a:xfrm>
        </p:spPr>
        <p:txBody>
          <a:bodyPr/>
          <a:lstStyle/>
          <a:p>
            <a:pPr marL="171501" indent="-171501" algn="just">
              <a:buFont typeface="Wingdings" panose="05000000000000000000" pitchFamily="2" charset="2"/>
              <a:buChar char="ü"/>
            </a:pPr>
            <a:r>
              <a:rPr lang="es-MX" sz="1100" b="1" dirty="0" smtClean="0">
                <a:latin typeface="Arial" panose="020B0604020202020204" pitchFamily="34" charset="0"/>
                <a:cs typeface="Arial" panose="020B0604020202020204" pitchFamily="34" charset="0"/>
              </a:rPr>
              <a:t>El </a:t>
            </a:r>
            <a:r>
              <a:rPr lang="es-MX" sz="1100" b="1" dirty="0">
                <a:latin typeface="Arial" panose="020B0604020202020204" pitchFamily="34" charset="0"/>
                <a:cs typeface="Arial" panose="020B0604020202020204" pitchFamily="34" charset="0"/>
              </a:rPr>
              <a:t>sector asegurador presentó un crecimiento de </a:t>
            </a:r>
            <a:r>
              <a:rPr lang="es-MX" sz="1100" b="1" dirty="0" smtClean="0">
                <a:latin typeface="Arial" panose="020B0604020202020204" pitchFamily="34" charset="0"/>
                <a:cs typeface="Arial" panose="020B0604020202020204" pitchFamily="34" charset="0"/>
              </a:rPr>
              <a:t>13.6% </a:t>
            </a:r>
            <a:r>
              <a:rPr lang="es-MX" sz="1100" b="1" dirty="0">
                <a:latin typeface="Arial" panose="020B0604020202020204" pitchFamily="34" charset="0"/>
                <a:cs typeface="Arial" panose="020B0604020202020204" pitchFamily="34" charset="0"/>
              </a:rPr>
              <a:t>en términos nominales</a:t>
            </a:r>
            <a:r>
              <a:rPr lang="es-MX" sz="1100" dirty="0">
                <a:latin typeface="Arial" panose="020B0604020202020204" pitchFamily="34" charset="0"/>
                <a:cs typeface="Arial" panose="020B0604020202020204" pitchFamily="34" charset="0"/>
              </a:rPr>
              <a:t> </a:t>
            </a:r>
            <a:r>
              <a:rPr lang="es-MX" sz="1100" b="1" dirty="0" smtClean="0">
                <a:latin typeface="Arial" panose="020B0604020202020204" pitchFamily="34" charset="0"/>
                <a:cs typeface="Arial" panose="020B0604020202020204" pitchFamily="34" charset="0"/>
              </a:rPr>
              <a:t>(9.9% </a:t>
            </a:r>
            <a:r>
              <a:rPr lang="es-MX" sz="1100" b="1" dirty="0">
                <a:latin typeface="Arial" panose="020B0604020202020204" pitchFamily="34" charset="0"/>
                <a:cs typeface="Arial" panose="020B0604020202020204" pitchFamily="34" charset="0"/>
              </a:rPr>
              <a:t>en términos reales</a:t>
            </a:r>
            <a:r>
              <a:rPr lang="es-MX" sz="1100" b="1" dirty="0" smtClean="0">
                <a:latin typeface="Arial" panose="020B0604020202020204" pitchFamily="34" charset="0"/>
                <a:cs typeface="Arial" panose="020B0604020202020204" pitchFamily="34" charset="0"/>
              </a:rPr>
              <a:t>)</a:t>
            </a:r>
            <a:r>
              <a:rPr lang="es-MX" sz="1100" dirty="0" smtClean="0"/>
              <a:t>, </a:t>
            </a:r>
            <a:r>
              <a:rPr lang="es-MX" sz="1100" b="1" dirty="0">
                <a:latin typeface="Arial" panose="020B0604020202020204" pitchFamily="34" charset="0"/>
                <a:cs typeface="Arial" panose="020B0604020202020204" pitchFamily="34" charset="0"/>
              </a:rPr>
              <a:t>alcanzando una participación de Primas a PIB de 2.23</a:t>
            </a:r>
            <a:r>
              <a:rPr lang="es-MX" sz="1100" b="1" dirty="0" smtClean="0">
                <a:latin typeface="Arial" panose="020B0604020202020204" pitchFamily="34" charset="0"/>
                <a:cs typeface="Arial" panose="020B0604020202020204" pitchFamily="34" charset="0"/>
              </a:rPr>
              <a:t>%. </a:t>
            </a:r>
            <a:r>
              <a:rPr lang="es-MX" sz="1100" dirty="0" smtClean="0">
                <a:latin typeface="Arial" panose="020B0604020202020204" pitchFamily="34" charset="0"/>
                <a:cs typeface="Arial" panose="020B0604020202020204" pitchFamily="34" charset="0"/>
              </a:rPr>
              <a:t>Al </a:t>
            </a:r>
            <a:r>
              <a:rPr lang="es-MX" sz="1100" dirty="0">
                <a:latin typeface="Arial" panose="020B0604020202020204" pitchFamily="34" charset="0"/>
                <a:cs typeface="Arial" panose="020B0604020202020204" pitchFamily="34" charset="0"/>
              </a:rPr>
              <a:t>realizar el ajuste de las primas de la póliza bianual de Seguros Generales de </a:t>
            </a:r>
            <a:r>
              <a:rPr lang="es-MX" sz="1100" dirty="0" smtClean="0">
                <a:latin typeface="Arial" panose="020B0604020202020204" pitchFamily="34" charset="0"/>
                <a:cs typeface="Arial" panose="020B0604020202020204" pitchFamily="34" charset="0"/>
              </a:rPr>
              <a:t>Daños de Petróleos Mexicanos (PEMEX) a un comportamiento anual, el sector segurador tuvo un crecimiento de </a:t>
            </a:r>
            <a:r>
              <a:rPr lang="es-MX" sz="1100" b="1" dirty="0" smtClean="0">
                <a:latin typeface="Arial" panose="020B0604020202020204" pitchFamily="34" charset="0"/>
                <a:cs typeface="Arial" panose="020B0604020202020204" pitchFamily="34" charset="0"/>
              </a:rPr>
              <a:t>15.5% en términos nominales (11.8% en términos reales)</a:t>
            </a:r>
            <a:r>
              <a:rPr lang="es-MX" sz="1100" dirty="0" smtClean="0">
                <a:latin typeface="Arial" panose="020B0604020202020204" pitchFamily="34" charset="0"/>
                <a:cs typeface="Arial" panose="020B0604020202020204" pitchFamily="34" charset="0"/>
              </a:rPr>
              <a:t>.</a:t>
            </a:r>
          </a:p>
          <a:p>
            <a:pPr marL="171501" indent="-171501" algn="just">
              <a:buFont typeface="Wingdings" panose="05000000000000000000" pitchFamily="2" charset="2"/>
              <a:buChar char="ü"/>
            </a:pPr>
            <a:endParaRPr lang="es-MX" sz="1100" dirty="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r>
              <a:rPr lang="es-MX" sz="1100" dirty="0">
                <a:latin typeface="Arial" panose="020B0604020202020204" pitchFamily="34" charset="0"/>
                <a:cs typeface="Arial" panose="020B0604020202020204" pitchFamily="34" charset="0"/>
              </a:rPr>
              <a:t>El </a:t>
            </a:r>
            <a:r>
              <a:rPr lang="es-MX" sz="1100" b="1" dirty="0">
                <a:latin typeface="Arial" panose="020B0604020202020204" pitchFamily="34" charset="0"/>
                <a:cs typeface="Arial" panose="020B0604020202020204" pitchFamily="34" charset="0"/>
              </a:rPr>
              <a:t>ramo de pensiones</a:t>
            </a:r>
            <a:r>
              <a:rPr lang="es-MX" sz="1100" dirty="0">
                <a:latin typeface="Arial" panose="020B0604020202020204" pitchFamily="34" charset="0"/>
                <a:cs typeface="Arial" panose="020B0604020202020204" pitchFamily="34" charset="0"/>
              </a:rPr>
              <a:t> presentó un </a:t>
            </a:r>
            <a:r>
              <a:rPr lang="es-MX" sz="1100" b="1" dirty="0">
                <a:latin typeface="Arial" panose="020B0604020202020204" pitchFamily="34" charset="0"/>
                <a:cs typeface="Arial" panose="020B0604020202020204" pitchFamily="34" charset="0"/>
              </a:rPr>
              <a:t>decremento del </a:t>
            </a:r>
            <a:r>
              <a:rPr lang="es-MX" sz="1100" b="1" dirty="0" smtClean="0">
                <a:latin typeface="Arial" panose="020B0604020202020204" pitchFamily="34" charset="0"/>
                <a:cs typeface="Arial" panose="020B0604020202020204" pitchFamily="34" charset="0"/>
              </a:rPr>
              <a:t>2.2% </a:t>
            </a:r>
            <a:r>
              <a:rPr lang="es-MX" sz="1100" b="1" dirty="0">
                <a:latin typeface="Arial" panose="020B0604020202020204" pitchFamily="34" charset="0"/>
                <a:cs typeface="Arial" panose="020B0604020202020204" pitchFamily="34" charset="0"/>
              </a:rPr>
              <a:t>en términos nominales</a:t>
            </a:r>
            <a:r>
              <a:rPr lang="es-MX" sz="1100" dirty="0">
                <a:latin typeface="Arial" panose="020B0604020202020204" pitchFamily="34" charset="0"/>
                <a:cs typeface="Arial" panose="020B0604020202020204" pitchFamily="34" charset="0"/>
              </a:rPr>
              <a:t>, situación que se debió principalmente a una </a:t>
            </a:r>
            <a:r>
              <a:rPr lang="es-MX" sz="1100" b="1" dirty="0">
                <a:latin typeface="Arial" panose="020B0604020202020204" pitchFamily="34" charset="0"/>
                <a:cs typeface="Arial" panose="020B0604020202020204" pitchFamily="34" charset="0"/>
              </a:rPr>
              <a:t>disminución en los casos otorgados por el IMSS </a:t>
            </a:r>
            <a:r>
              <a:rPr lang="es-MX" sz="1100" dirty="0" smtClean="0">
                <a:latin typeface="Arial" panose="020B0604020202020204" pitchFamily="34" charset="0"/>
                <a:cs typeface="Arial" panose="020B0604020202020204" pitchFamily="34" charset="0"/>
              </a:rPr>
              <a:t>(</a:t>
            </a:r>
            <a:r>
              <a:rPr lang="es-MX" sz="1100" dirty="0">
                <a:latin typeface="Arial" panose="020B0604020202020204" pitchFamily="34" charset="0"/>
                <a:cs typeface="Arial" panose="020B0604020202020204" pitchFamily="34" charset="0"/>
              </a:rPr>
              <a:t>ocasionada principalmente por una disminución de Pensiones de Invalidez</a:t>
            </a:r>
            <a:r>
              <a:rPr lang="es-MX" sz="1100" dirty="0" smtClean="0">
                <a:latin typeface="Arial" panose="020B0604020202020204" pitchFamily="34" charset="0"/>
                <a:cs typeface="Arial" panose="020B0604020202020204" pitchFamily="34" charset="0"/>
              </a:rPr>
              <a:t>).</a:t>
            </a:r>
          </a:p>
          <a:p>
            <a:pPr marL="171501" indent="-171501" algn="just">
              <a:buFont typeface="Wingdings" panose="05000000000000000000" pitchFamily="2" charset="2"/>
              <a:buChar char="ü"/>
            </a:pPr>
            <a:endParaRPr lang="es-MX" sz="1100" dirty="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Dado lo anterior, el crecimiento presentado en el sector asegurador es mayor al de años anteriores, principalmente por las operaciones de vida y el ramo de autos. Sin embargo, es importante mencionar que </a:t>
            </a:r>
            <a:r>
              <a:rPr lang="es-MX" sz="1100" dirty="0">
                <a:latin typeface="Arial" panose="020B0604020202020204" pitchFamily="34" charset="0"/>
                <a:cs typeface="Arial" panose="020B0604020202020204" pitchFamily="34" charset="0"/>
              </a:rPr>
              <a:t>la </a:t>
            </a:r>
            <a:r>
              <a:rPr lang="es-MX" sz="1100" b="1" dirty="0">
                <a:latin typeface="Arial" panose="020B0604020202020204" pitchFamily="34" charset="0"/>
                <a:cs typeface="Arial" panose="020B0604020202020204" pitchFamily="34" charset="0"/>
              </a:rPr>
              <a:t>operación de seguros de vida </a:t>
            </a:r>
            <a:r>
              <a:rPr lang="es-MX" sz="1100" dirty="0">
                <a:latin typeface="Arial" panose="020B0604020202020204" pitchFamily="34" charset="0"/>
                <a:cs typeface="Arial" panose="020B0604020202020204" pitchFamily="34" charset="0"/>
              </a:rPr>
              <a:t>presentó un crecimiento importante derivado del </a:t>
            </a:r>
            <a:r>
              <a:rPr lang="es-MX" sz="1100" b="1" dirty="0">
                <a:latin typeface="Arial" panose="020B0604020202020204" pitchFamily="34" charset="0"/>
                <a:cs typeface="Arial" panose="020B0604020202020204" pitchFamily="34" charset="0"/>
              </a:rPr>
              <a:t>efecto de la anualización de los productos de corto y largo plazo, </a:t>
            </a:r>
            <a:r>
              <a:rPr lang="es-MX" sz="1100" b="1" dirty="0" smtClean="0">
                <a:latin typeface="Arial" panose="020B0604020202020204" pitchFamily="34" charset="0"/>
                <a:cs typeface="Arial" panose="020B0604020202020204" pitchFamily="34" charset="0"/>
              </a:rPr>
              <a:t>que se explica más adelante. </a:t>
            </a:r>
            <a:r>
              <a:rPr lang="es-MX" sz="1100" dirty="0" smtClean="0">
                <a:latin typeface="Arial" panose="020B0604020202020204" pitchFamily="34" charset="0"/>
                <a:cs typeface="Arial" panose="020B0604020202020204" pitchFamily="34" charset="0"/>
              </a:rPr>
              <a:t>Cabe señalar, que este efecto tuvo un mayor impacto en esta operación.</a:t>
            </a:r>
            <a:endParaRPr lang="es-MX" sz="1100" dirty="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endParaRPr lang="es-MX" sz="1100" dirty="0" smtClean="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endParaRPr lang="es-MX" sz="1100" b="1" dirty="0" smtClean="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endParaRPr lang="es-MX" dirty="0" smtClean="0">
              <a:cs typeface="Arial" panose="020B0604020202020204" pitchFamily="34" charset="0"/>
            </a:endParaRPr>
          </a:p>
          <a:p>
            <a:pPr marL="171501" indent="-171501" algn="just">
              <a:buFont typeface="Arial" panose="020B0604020202020204" pitchFamily="34" charset="0"/>
              <a:buChar char="•"/>
            </a:pPr>
            <a:endParaRPr lang="es-MX" dirty="0" smtClean="0">
              <a:latin typeface="Arial Narrow" panose="020B0606020202030204" pitchFamily="34" charset="0"/>
              <a:cs typeface="Arial" panose="020B0604020202020204" pitchFamily="34" charset="0"/>
            </a:endParaRPr>
          </a:p>
          <a:p>
            <a:pPr marL="171501" indent="-171501" algn="just">
              <a:buFont typeface="Arial" panose="020B0604020202020204" pitchFamily="34" charset="0"/>
              <a:buChar char="•"/>
            </a:pPr>
            <a:endParaRPr lang="es-MX" dirty="0" smtClean="0">
              <a:latin typeface="Arial Narrow" panose="020B060602020203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0B5E30F5-3B93-9649-9C31-0D19AB1A9615}" type="slidenum">
              <a:rPr lang="en-US" smtClean="0"/>
              <a:pPr/>
              <a:t>2</a:t>
            </a:fld>
            <a:endParaRPr lang="en-US" dirty="0"/>
          </a:p>
        </p:txBody>
      </p:sp>
    </p:spTree>
    <p:extLst>
      <p:ext uri="{BB962C8B-B14F-4D97-AF65-F5344CB8AC3E}">
        <p14:creationId xmlns:p14="http://schemas.microsoft.com/office/powerpoint/2010/main" val="304807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01675" y="185738"/>
            <a:ext cx="5340350" cy="4005262"/>
          </a:xfrm>
        </p:spPr>
      </p:sp>
      <p:sp>
        <p:nvSpPr>
          <p:cNvPr id="3" name="Marcador de notas 2"/>
          <p:cNvSpPr>
            <a:spLocks noGrp="1"/>
          </p:cNvSpPr>
          <p:nvPr>
            <p:ph type="body" idx="1"/>
          </p:nvPr>
        </p:nvSpPr>
        <p:spPr>
          <a:xfrm>
            <a:off x="442160" y="4324010"/>
            <a:ext cx="6037770" cy="3808812"/>
          </a:xfrm>
        </p:spPr>
        <p:txBody>
          <a:bodyPr/>
          <a:lstStyle/>
          <a:p>
            <a:pPr marL="171501" indent="-171501" algn="just">
              <a:buFont typeface="Wingdings" panose="05000000000000000000" pitchFamily="2" charset="2"/>
              <a:buChar char="ü"/>
            </a:pPr>
            <a:endParaRPr lang="es-MX" sz="1100" b="1" dirty="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Al separar el efecto de la anualización de primas, antes mencionado, el sector asegurador tuvo </a:t>
            </a:r>
            <a:r>
              <a:rPr lang="es-MX" sz="1100" b="1" dirty="0" smtClean="0">
                <a:latin typeface="Arial" panose="020B0604020202020204" pitchFamily="34" charset="0"/>
                <a:cs typeface="Arial" panose="020B0604020202020204" pitchFamily="34" charset="0"/>
              </a:rPr>
              <a:t>un </a:t>
            </a:r>
            <a:r>
              <a:rPr lang="es-MX" sz="1100" b="1" dirty="0">
                <a:latin typeface="Arial" panose="020B0604020202020204" pitchFamily="34" charset="0"/>
                <a:cs typeface="Arial" panose="020B0604020202020204" pitchFamily="34" charset="0"/>
              </a:rPr>
              <a:t>crecimiento de </a:t>
            </a:r>
            <a:r>
              <a:rPr lang="es-MX" sz="1100" b="1" dirty="0" smtClean="0">
                <a:latin typeface="Arial" panose="020B0604020202020204" pitchFamily="34" charset="0"/>
                <a:cs typeface="Arial" panose="020B0604020202020204" pitchFamily="34" charset="0"/>
              </a:rPr>
              <a:t>8.3% </a:t>
            </a:r>
            <a:r>
              <a:rPr lang="es-MX" sz="1100" b="1" dirty="0">
                <a:latin typeface="Arial" panose="020B0604020202020204" pitchFamily="34" charset="0"/>
                <a:cs typeface="Arial" panose="020B0604020202020204" pitchFamily="34" charset="0"/>
              </a:rPr>
              <a:t>en términos nominales</a:t>
            </a:r>
            <a:r>
              <a:rPr lang="es-MX" sz="1100" dirty="0">
                <a:latin typeface="Arial" panose="020B0604020202020204" pitchFamily="34" charset="0"/>
                <a:cs typeface="Arial" panose="020B0604020202020204" pitchFamily="34" charset="0"/>
              </a:rPr>
              <a:t> </a:t>
            </a:r>
            <a:r>
              <a:rPr lang="es-MX" sz="1100" b="1" dirty="0" smtClean="0">
                <a:latin typeface="Arial" panose="020B0604020202020204" pitchFamily="34" charset="0"/>
                <a:cs typeface="Arial" panose="020B0604020202020204" pitchFamily="34" charset="0"/>
              </a:rPr>
              <a:t>(4.8% </a:t>
            </a:r>
            <a:r>
              <a:rPr lang="es-MX" sz="1100" b="1" dirty="0">
                <a:latin typeface="Arial" panose="020B0604020202020204" pitchFamily="34" charset="0"/>
                <a:cs typeface="Arial" panose="020B0604020202020204" pitchFamily="34" charset="0"/>
              </a:rPr>
              <a:t>en términos reales)</a:t>
            </a:r>
            <a:r>
              <a:rPr lang="es-MX" sz="1100" dirty="0">
                <a:latin typeface="Arial" panose="020B0604020202020204" pitchFamily="34" charset="0"/>
                <a:cs typeface="Arial" panose="020B0604020202020204" pitchFamily="34" charset="0"/>
              </a:rPr>
              <a:t>. Al realizar el ajuste de las primas de la póliza bianual de Seguros Generales de Daños de Petróleos Mexicanos (PEMEX) a un comportamiento anual, el sector segurador tuvo un crecimiento de </a:t>
            </a:r>
            <a:r>
              <a:rPr lang="es-MX" sz="1100" b="1" dirty="0" smtClean="0">
                <a:latin typeface="Arial" panose="020B0604020202020204" pitchFamily="34" charset="0"/>
                <a:cs typeface="Arial" panose="020B0604020202020204" pitchFamily="34" charset="0"/>
              </a:rPr>
              <a:t>10.2% </a:t>
            </a:r>
            <a:r>
              <a:rPr lang="es-MX" sz="1100" b="1" dirty="0">
                <a:latin typeface="Arial" panose="020B0604020202020204" pitchFamily="34" charset="0"/>
                <a:cs typeface="Arial" panose="020B0604020202020204" pitchFamily="34" charset="0"/>
              </a:rPr>
              <a:t>en términos nominales </a:t>
            </a:r>
            <a:r>
              <a:rPr lang="es-MX" sz="1100" b="1" dirty="0" smtClean="0">
                <a:latin typeface="Arial" panose="020B0604020202020204" pitchFamily="34" charset="0"/>
                <a:cs typeface="Arial" panose="020B0604020202020204" pitchFamily="34" charset="0"/>
              </a:rPr>
              <a:t>(6.6% </a:t>
            </a:r>
            <a:r>
              <a:rPr lang="es-MX" sz="1100" b="1" dirty="0">
                <a:latin typeface="Arial" panose="020B0604020202020204" pitchFamily="34" charset="0"/>
                <a:cs typeface="Arial" panose="020B0604020202020204" pitchFamily="34" charset="0"/>
              </a:rPr>
              <a:t>en términos reales</a:t>
            </a:r>
            <a:r>
              <a:rPr lang="es-MX" sz="1100" b="1" dirty="0" smtClean="0">
                <a:latin typeface="Arial" panose="020B0604020202020204" pitchFamily="34" charset="0"/>
                <a:cs typeface="Arial" panose="020B0604020202020204" pitchFamily="34" charset="0"/>
              </a:rPr>
              <a:t>)</a:t>
            </a:r>
            <a:r>
              <a:rPr lang="es-MX" sz="1100" dirty="0" smtClean="0">
                <a:latin typeface="Arial" panose="020B0604020202020204" pitchFamily="34" charset="0"/>
                <a:cs typeface="Arial" panose="020B0604020202020204" pitchFamily="34" charset="0"/>
              </a:rPr>
              <a:t>. Dicho crecimiento está en tendencia con años anteriores, y </a:t>
            </a:r>
            <a:r>
              <a:rPr lang="es-MX" sz="1100" b="1" dirty="0" smtClean="0">
                <a:latin typeface="Arial" panose="020B0604020202020204" pitchFamily="34" charset="0"/>
                <a:cs typeface="Arial" panose="020B0604020202020204" pitchFamily="34" charset="0"/>
              </a:rPr>
              <a:t>dadas </a:t>
            </a:r>
            <a:r>
              <a:rPr lang="es-MX" sz="1100" b="1" dirty="0">
                <a:latin typeface="Arial" panose="020B0604020202020204" pitchFamily="34" charset="0"/>
                <a:cs typeface="Arial" panose="020B0604020202020204" pitchFamily="34" charset="0"/>
              </a:rPr>
              <a:t>las condiciones económicas, se esperaba </a:t>
            </a:r>
            <a:r>
              <a:rPr lang="es-MX" sz="1100" b="1" dirty="0" smtClean="0">
                <a:latin typeface="Arial" panose="020B0604020202020204" pitchFamily="34" charset="0"/>
                <a:cs typeface="Arial" panose="020B0604020202020204" pitchFamily="34" charset="0"/>
              </a:rPr>
              <a:t>un crecimiento menor en </a:t>
            </a:r>
            <a:r>
              <a:rPr lang="es-MX" sz="1100" b="1" dirty="0">
                <a:latin typeface="Arial" panose="020B0604020202020204" pitchFamily="34" charset="0"/>
                <a:cs typeface="Arial" panose="020B0604020202020204" pitchFamily="34" charset="0"/>
              </a:rPr>
              <a:t>el mercado </a:t>
            </a:r>
            <a:r>
              <a:rPr lang="es-MX" sz="1100" b="1" dirty="0" smtClean="0">
                <a:latin typeface="Arial" panose="020B0604020202020204" pitchFamily="34" charset="0"/>
                <a:cs typeface="Arial" panose="020B0604020202020204" pitchFamily="34" charset="0"/>
              </a:rPr>
              <a:t>asegurador</a:t>
            </a:r>
            <a:r>
              <a:rPr lang="es-MX" sz="1100" dirty="0" smtClean="0">
                <a:latin typeface="Arial" panose="020B0604020202020204" pitchFamily="34" charset="0"/>
                <a:cs typeface="Arial" panose="020B0604020202020204" pitchFamily="34" charset="0"/>
              </a:rPr>
              <a:t>, considerando la </a:t>
            </a:r>
            <a:r>
              <a:rPr lang="es-MX" sz="1100" b="1" dirty="0" smtClean="0">
                <a:latin typeface="Arial" panose="020B0604020202020204" pitchFamily="34" charset="0"/>
                <a:cs typeface="Arial" panose="020B0604020202020204" pitchFamily="34" charset="0"/>
              </a:rPr>
              <a:t>estrecha </a:t>
            </a:r>
            <a:r>
              <a:rPr lang="es-MX" sz="1100" b="1" dirty="0">
                <a:latin typeface="Arial" panose="020B0604020202020204" pitchFamily="34" charset="0"/>
                <a:cs typeface="Arial" panose="020B0604020202020204" pitchFamily="34" charset="0"/>
              </a:rPr>
              <a:t>relación entre </a:t>
            </a:r>
            <a:r>
              <a:rPr lang="es-MX" sz="1100" b="1" dirty="0" smtClean="0">
                <a:latin typeface="Arial" panose="020B0604020202020204" pitchFamily="34" charset="0"/>
                <a:cs typeface="Arial" panose="020B0604020202020204" pitchFamily="34" charset="0"/>
              </a:rPr>
              <a:t>la  economía </a:t>
            </a:r>
            <a:r>
              <a:rPr lang="es-MX" sz="1100" b="1" dirty="0">
                <a:latin typeface="Arial" panose="020B0604020202020204" pitchFamily="34" charset="0"/>
                <a:cs typeface="Arial" panose="020B0604020202020204" pitchFamily="34" charset="0"/>
              </a:rPr>
              <a:t>y los </a:t>
            </a:r>
            <a:r>
              <a:rPr lang="es-MX" sz="1100" b="1" dirty="0" smtClean="0">
                <a:latin typeface="Arial" panose="020B0604020202020204" pitchFamily="34" charset="0"/>
                <a:cs typeface="Arial" panose="020B0604020202020204" pitchFamily="34" charset="0"/>
              </a:rPr>
              <a:t>seguros.</a:t>
            </a:r>
          </a:p>
          <a:p>
            <a:pPr marL="171501" indent="-171501" algn="just">
              <a:buFont typeface="Wingdings" panose="05000000000000000000" pitchFamily="2" charset="2"/>
              <a:buChar char="ü"/>
            </a:pPr>
            <a:endParaRPr lang="es-MX" sz="1100" b="1" dirty="0" smtClean="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r>
              <a:rPr lang="es-MX" sz="1100" b="1" dirty="0" smtClean="0">
                <a:latin typeface="Arial" panose="020B0604020202020204" pitchFamily="34" charset="0"/>
                <a:cs typeface="Arial" panose="020B0604020202020204" pitchFamily="34" charset="0"/>
              </a:rPr>
              <a:t>No obstante, como se ha presentado en años anteriores, el sector asegurador creció dos veces la economía.</a:t>
            </a:r>
          </a:p>
          <a:p>
            <a:pPr marL="171501" indent="-171501" algn="just">
              <a:buFont typeface="Wingdings" panose="05000000000000000000" pitchFamily="2" charset="2"/>
              <a:buChar char="ü"/>
            </a:pPr>
            <a:endParaRPr lang="es-MX" sz="1100" b="1" dirty="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r>
              <a:rPr lang="es-MX" sz="1100" dirty="0">
                <a:latin typeface="Arial" panose="020B0604020202020204" pitchFamily="34" charset="0"/>
                <a:cs typeface="Arial" panose="020B0604020202020204" pitchFamily="34" charset="0"/>
              </a:rPr>
              <a:t>Cabe señalar, que uno de los principales motores de la economía durante 2016 </a:t>
            </a:r>
            <a:r>
              <a:rPr lang="es-MX" sz="1100" dirty="0" smtClean="0">
                <a:latin typeface="Arial" panose="020B0604020202020204" pitchFamily="34" charset="0"/>
                <a:cs typeface="Arial" panose="020B0604020202020204" pitchFamily="34" charset="0"/>
              </a:rPr>
              <a:t>se deriva del </a:t>
            </a:r>
            <a:r>
              <a:rPr lang="es-MX" sz="1100" dirty="0">
                <a:latin typeface="Arial" panose="020B0604020202020204" pitchFamily="34" charset="0"/>
                <a:cs typeface="Arial" panose="020B0604020202020204" pitchFamily="34" charset="0"/>
              </a:rPr>
              <a:t>desempeño positivo de las actividades terciarias; es decir, </a:t>
            </a:r>
            <a:r>
              <a:rPr lang="es-MX" sz="1100" dirty="0" smtClean="0">
                <a:latin typeface="Arial" panose="020B0604020202020204" pitchFamily="34" charset="0"/>
                <a:cs typeface="Arial" panose="020B0604020202020204" pitchFamily="34" charset="0"/>
              </a:rPr>
              <a:t>las de </a:t>
            </a:r>
            <a:r>
              <a:rPr lang="es-MX" sz="1100" dirty="0">
                <a:latin typeface="Arial" panose="020B0604020202020204" pitchFamily="34" charset="0"/>
                <a:cs typeface="Arial" panose="020B0604020202020204" pitchFamily="34" charset="0"/>
              </a:rPr>
              <a:t>servicios.</a:t>
            </a:r>
          </a:p>
          <a:p>
            <a:pPr marL="171501" indent="-171501" algn="just">
              <a:buFont typeface="Wingdings" panose="05000000000000000000" pitchFamily="2" charset="2"/>
              <a:buChar char="ü"/>
            </a:pPr>
            <a:endParaRPr lang="es-MX" sz="1100" dirty="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Uno </a:t>
            </a:r>
            <a:r>
              <a:rPr lang="es-MX" sz="1100" dirty="0">
                <a:latin typeface="Arial" panose="020B0604020202020204" pitchFamily="34" charset="0"/>
                <a:cs typeface="Arial" panose="020B0604020202020204" pitchFamily="34" charset="0"/>
              </a:rPr>
              <a:t>de los </a:t>
            </a:r>
            <a:r>
              <a:rPr lang="es-MX" sz="1100" b="1" dirty="0">
                <a:latin typeface="Arial" panose="020B0604020202020204" pitchFamily="34" charset="0"/>
                <a:cs typeface="Arial" panose="020B0604020202020204" pitchFamily="34" charset="0"/>
              </a:rPr>
              <a:t>principales retos del sector asegurador es la promoción de políticas públicas que permitan atender las necesidades de aseguramiento de la población</a:t>
            </a:r>
            <a:r>
              <a:rPr lang="es-MX" sz="1100" dirty="0" smtClean="0">
                <a:latin typeface="Arial" panose="020B0604020202020204" pitchFamily="34" charset="0"/>
                <a:cs typeface="Arial" panose="020B0604020202020204" pitchFamily="34" charset="0"/>
              </a:rPr>
              <a:t>, </a:t>
            </a:r>
            <a:r>
              <a:rPr lang="es-MX" sz="1100" b="1" dirty="0" smtClean="0">
                <a:latin typeface="Arial" panose="020B0604020202020204" pitchFamily="34" charset="0"/>
                <a:cs typeface="Arial" panose="020B0604020202020204" pitchFamily="34" charset="0"/>
              </a:rPr>
              <a:t>y</a:t>
            </a:r>
            <a:r>
              <a:rPr lang="es-MX" sz="1100" dirty="0" smtClean="0">
                <a:latin typeface="Arial" panose="020B0604020202020204" pitchFamily="34" charset="0"/>
                <a:cs typeface="Arial" panose="020B0604020202020204" pitchFamily="34" charset="0"/>
              </a:rPr>
              <a:t> </a:t>
            </a:r>
            <a:r>
              <a:rPr lang="es-MX" sz="1100" b="1" dirty="0">
                <a:latin typeface="Arial" panose="020B0604020202020204" pitchFamily="34" charset="0"/>
                <a:cs typeface="Arial" panose="020B0604020202020204" pitchFamily="34" charset="0"/>
              </a:rPr>
              <a:t>contribuyan a la productividad y al desarrollo económico en diversos frentes</a:t>
            </a:r>
            <a:r>
              <a:rPr lang="es-MX" sz="1100" dirty="0">
                <a:latin typeface="Arial" panose="020B0604020202020204" pitchFamily="34" charset="0"/>
                <a:cs typeface="Arial" panose="020B0604020202020204" pitchFamily="34" charset="0"/>
              </a:rPr>
              <a:t>, como son: </a:t>
            </a:r>
            <a:r>
              <a:rPr lang="es-MX" sz="1100" b="1" dirty="0">
                <a:latin typeface="Arial" panose="020B0604020202020204" pitchFamily="34" charset="0"/>
                <a:cs typeface="Arial" panose="020B0604020202020204" pitchFamily="34" charset="0"/>
              </a:rPr>
              <a:t>incentivar el ahorro interno y la inversión</a:t>
            </a:r>
            <a:r>
              <a:rPr lang="es-MX" sz="1100" dirty="0">
                <a:latin typeface="Arial" panose="020B0604020202020204" pitchFamily="34" charset="0"/>
                <a:cs typeface="Arial" panose="020B0604020202020204" pitchFamily="34" charset="0"/>
              </a:rPr>
              <a:t>, </a:t>
            </a:r>
            <a:r>
              <a:rPr lang="es-MX" sz="1100" b="1" dirty="0">
                <a:latin typeface="Arial" panose="020B0604020202020204" pitchFamily="34" charset="0"/>
                <a:cs typeface="Arial" panose="020B0604020202020204" pitchFamily="34" charset="0"/>
              </a:rPr>
              <a:t>manejo y diversificación de riesgos </a:t>
            </a:r>
            <a:r>
              <a:rPr lang="es-MX" sz="1100" dirty="0">
                <a:latin typeface="Arial" panose="020B0604020202020204" pitchFamily="34" charset="0"/>
                <a:cs typeface="Arial" panose="020B0604020202020204" pitchFamily="34" charset="0"/>
              </a:rPr>
              <a:t>(estabilidad</a:t>
            </a:r>
            <a:r>
              <a:rPr lang="es-MX" sz="1100" dirty="0" smtClean="0">
                <a:latin typeface="Arial" panose="020B0604020202020204" pitchFamily="34" charset="0"/>
                <a:cs typeface="Arial" panose="020B0604020202020204" pitchFamily="34" charset="0"/>
              </a:rPr>
              <a:t>), </a:t>
            </a:r>
            <a:r>
              <a:rPr lang="es-MX" sz="1100" dirty="0">
                <a:latin typeface="Arial" panose="020B0604020202020204" pitchFamily="34" charset="0"/>
                <a:cs typeface="Arial" panose="020B0604020202020204" pitchFamily="34" charset="0"/>
              </a:rPr>
              <a:t>y </a:t>
            </a:r>
            <a:r>
              <a:rPr lang="es-MX" sz="1100" b="1" dirty="0">
                <a:latin typeface="Arial" panose="020B0604020202020204" pitchFamily="34" charset="0"/>
                <a:cs typeface="Arial" panose="020B0604020202020204" pitchFamily="34" charset="0"/>
              </a:rPr>
              <a:t>protección del patrimonio</a:t>
            </a:r>
            <a:r>
              <a:rPr lang="es-MX" sz="1100" dirty="0">
                <a:latin typeface="Arial" panose="020B0604020202020204" pitchFamily="34" charset="0"/>
                <a:cs typeface="Arial" panose="020B0604020202020204" pitchFamily="34" charset="0"/>
              </a:rPr>
              <a:t>. Todo lo cual, </a:t>
            </a:r>
            <a:r>
              <a:rPr lang="es-MX" sz="1100" b="1" dirty="0">
                <a:latin typeface="Arial" panose="020B0604020202020204" pitchFamily="34" charset="0"/>
                <a:cs typeface="Arial" panose="020B0604020202020204" pitchFamily="34" charset="0"/>
              </a:rPr>
              <a:t>podrá impulsar el consumo privado </a:t>
            </a:r>
            <a:r>
              <a:rPr lang="es-MX" sz="1100" b="1" dirty="0" smtClean="0">
                <a:latin typeface="Arial" panose="020B0604020202020204" pitchFamily="34" charset="0"/>
                <a:cs typeface="Arial" panose="020B0604020202020204" pitchFamily="34" charset="0"/>
              </a:rPr>
              <a:t>interno, </a:t>
            </a:r>
            <a:r>
              <a:rPr lang="es-MX" sz="1100" dirty="0">
                <a:latin typeface="Arial" panose="020B0604020202020204" pitchFamily="34" charset="0"/>
                <a:cs typeface="Arial" panose="020B0604020202020204" pitchFamily="34" charset="0"/>
              </a:rPr>
              <a:t>dada la seguridad que se provee a las familias sobre eventos que generan incertidumbre.</a:t>
            </a:r>
          </a:p>
          <a:p>
            <a:pPr algn="just"/>
            <a:endParaRPr lang="es-ES" sz="1100" b="1" dirty="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endParaRPr lang="es-MX" dirty="0" smtClean="0">
              <a:cs typeface="Arial" panose="020B0604020202020204" pitchFamily="34" charset="0"/>
            </a:endParaRPr>
          </a:p>
          <a:p>
            <a:pPr marL="171501" indent="-171501" algn="just">
              <a:buFont typeface="Arial" panose="020B0604020202020204" pitchFamily="34" charset="0"/>
              <a:buChar char="•"/>
            </a:pPr>
            <a:endParaRPr lang="es-MX" dirty="0" smtClean="0">
              <a:latin typeface="Arial Narrow" panose="020B0606020202030204" pitchFamily="34" charset="0"/>
              <a:cs typeface="Arial" panose="020B0604020202020204" pitchFamily="34" charset="0"/>
            </a:endParaRPr>
          </a:p>
          <a:p>
            <a:pPr marL="171501" indent="-171501" algn="just">
              <a:buFont typeface="Arial" panose="020B0604020202020204" pitchFamily="34" charset="0"/>
              <a:buChar char="•"/>
            </a:pPr>
            <a:endParaRPr lang="es-MX" dirty="0" smtClean="0">
              <a:latin typeface="Arial Narrow" panose="020B060602020203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0B5E30F5-3B93-9649-9C31-0D19AB1A9615}" type="slidenum">
              <a:rPr lang="en-US" smtClean="0"/>
              <a:pPr/>
              <a:t>3</a:t>
            </a:fld>
            <a:endParaRPr lang="en-US" dirty="0"/>
          </a:p>
        </p:txBody>
      </p:sp>
    </p:spTree>
    <p:extLst>
      <p:ext uri="{BB962C8B-B14F-4D97-AF65-F5344CB8AC3E}">
        <p14:creationId xmlns:p14="http://schemas.microsoft.com/office/powerpoint/2010/main" val="191920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702309" y="4337974"/>
            <a:ext cx="5618480" cy="4189095"/>
          </a:xfrm>
        </p:spPr>
        <p:txBody>
          <a:bodyPr/>
          <a:lstStyle/>
          <a:p>
            <a:pPr marL="171501" indent="-171501"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La </a:t>
            </a:r>
            <a:r>
              <a:rPr lang="es-MX" sz="1100" b="1" dirty="0" smtClean="0">
                <a:latin typeface="Arial" panose="020B0604020202020204" pitchFamily="34" charset="0"/>
                <a:cs typeface="Arial" panose="020B0604020202020204" pitchFamily="34" charset="0"/>
              </a:rPr>
              <a:t>operación de vida</a:t>
            </a:r>
            <a:r>
              <a:rPr lang="es-MX" sz="1100" dirty="0" smtClean="0">
                <a:latin typeface="Arial" panose="020B0604020202020204" pitchFamily="34" charset="0"/>
                <a:cs typeface="Arial" panose="020B0604020202020204" pitchFamily="34" charset="0"/>
              </a:rPr>
              <a:t> presentó un </a:t>
            </a:r>
            <a:r>
              <a:rPr lang="es-MX" sz="1100" b="1" dirty="0" smtClean="0">
                <a:latin typeface="Arial" panose="020B0604020202020204" pitchFamily="34" charset="0"/>
                <a:cs typeface="Arial" panose="020B0604020202020204" pitchFamily="34" charset="0"/>
              </a:rPr>
              <a:t>crecimiento nominal de 17.0%, </a:t>
            </a:r>
            <a:r>
              <a:rPr lang="es-MX" sz="1100" dirty="0" smtClean="0">
                <a:latin typeface="Arial" panose="020B0604020202020204" pitchFamily="34" charset="0"/>
                <a:cs typeface="Arial" panose="020B0604020202020204" pitchFamily="34" charset="0"/>
              </a:rPr>
              <a:t>por el </a:t>
            </a:r>
            <a:r>
              <a:rPr lang="es-MX" sz="1100" b="1" dirty="0" smtClean="0">
                <a:latin typeface="Arial" panose="020B0604020202020204" pitchFamily="34" charset="0"/>
                <a:cs typeface="Arial" panose="020B0604020202020204" pitchFamily="34" charset="0"/>
              </a:rPr>
              <a:t>efecto </a:t>
            </a:r>
            <a:r>
              <a:rPr lang="es-MX" sz="1100" b="1" dirty="0">
                <a:latin typeface="Arial" panose="020B0604020202020204" pitchFamily="34" charset="0"/>
                <a:cs typeface="Arial" panose="020B0604020202020204" pitchFamily="34" charset="0"/>
              </a:rPr>
              <a:t>de la anualización de los productos de corto y largo </a:t>
            </a:r>
            <a:r>
              <a:rPr lang="es-MX" sz="1100" b="1" dirty="0" smtClean="0">
                <a:latin typeface="Arial" panose="020B0604020202020204" pitchFamily="34" charset="0"/>
                <a:cs typeface="Arial" panose="020B0604020202020204" pitchFamily="34" charset="0"/>
              </a:rPr>
              <a:t>plazo</a:t>
            </a:r>
            <a:r>
              <a:rPr lang="es-MX" sz="1100" b="1" dirty="0">
                <a:latin typeface="Arial" panose="020B0604020202020204" pitchFamily="34" charset="0"/>
                <a:cs typeface="Arial" panose="020B0604020202020204" pitchFamily="34" charset="0"/>
              </a:rPr>
              <a:t>;</a:t>
            </a:r>
            <a:r>
              <a:rPr lang="es-MX" sz="1100" b="1" dirty="0" smtClean="0">
                <a:latin typeface="Arial" panose="020B0604020202020204" pitchFamily="34" charset="0"/>
                <a:cs typeface="Arial" panose="020B0604020202020204" pitchFamily="34" charset="0"/>
              </a:rPr>
              <a:t> al quitar dicho efecto, el incremento es de 8.2% en términos nominales.</a:t>
            </a:r>
            <a:endParaRPr lang="es-ES" sz="1100" b="1" dirty="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endParaRPr lang="es-MX" sz="1100" dirty="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El </a:t>
            </a:r>
            <a:r>
              <a:rPr lang="es-MX" sz="1100" dirty="0">
                <a:latin typeface="Arial" panose="020B0604020202020204" pitchFamily="34" charset="0"/>
                <a:cs typeface="Arial" panose="020B0604020202020204" pitchFamily="34" charset="0"/>
              </a:rPr>
              <a:t>ramo de Vida Individual </a:t>
            </a:r>
            <a:r>
              <a:rPr lang="es-MX" sz="1100" dirty="0" smtClean="0">
                <a:latin typeface="Arial" panose="020B0604020202020204" pitchFamily="34" charset="0"/>
                <a:cs typeface="Arial" panose="020B0604020202020204" pitchFamily="34" charset="0"/>
              </a:rPr>
              <a:t>creció principalmente por el </a:t>
            </a:r>
            <a:r>
              <a:rPr lang="es-MX" sz="1100" b="1" dirty="0" smtClean="0">
                <a:latin typeface="Arial" panose="020B0604020202020204" pitchFamily="34" charset="0"/>
                <a:cs typeface="Arial" panose="020B0604020202020204" pitchFamily="34" charset="0"/>
              </a:rPr>
              <a:t>aumento de la venta de </a:t>
            </a:r>
            <a:r>
              <a:rPr lang="es-MX" sz="1100" b="1" dirty="0">
                <a:latin typeface="Arial" panose="020B0604020202020204" pitchFamily="34" charset="0"/>
                <a:cs typeface="Arial" panose="020B0604020202020204" pitchFamily="34" charset="0"/>
              </a:rPr>
              <a:t>productos </a:t>
            </a:r>
            <a:r>
              <a:rPr lang="es-MX" sz="1100" b="1" dirty="0" smtClean="0">
                <a:latin typeface="Arial" panose="020B0604020202020204" pitchFamily="34" charset="0"/>
                <a:cs typeface="Arial" panose="020B0604020202020204" pitchFamily="34" charset="0"/>
              </a:rPr>
              <a:t>que cuentan </a:t>
            </a:r>
            <a:r>
              <a:rPr lang="es-MX" sz="1100" b="1" dirty="0">
                <a:latin typeface="Arial" panose="020B0604020202020204" pitchFamily="34" charset="0"/>
                <a:cs typeface="Arial" panose="020B0604020202020204" pitchFamily="34" charset="0"/>
              </a:rPr>
              <a:t>con componente de ahorro e </a:t>
            </a:r>
            <a:r>
              <a:rPr lang="es-MX" sz="1100" b="1" dirty="0" smtClean="0">
                <a:latin typeface="Arial" panose="020B0604020202020204" pitchFamily="34" charset="0"/>
                <a:cs typeface="Arial" panose="020B0604020202020204" pitchFamily="34" charset="0"/>
              </a:rPr>
              <a:t>inversión</a:t>
            </a:r>
            <a:r>
              <a:rPr lang="es-MX" sz="1100" dirty="0" smtClean="0">
                <a:latin typeface="Arial" panose="020B0604020202020204" pitchFamily="34" charset="0"/>
                <a:cs typeface="Arial" panose="020B0604020202020204" pitchFamily="34" charset="0"/>
              </a:rPr>
              <a:t>; así como por las estrategias para hacer llegar seguros a las personas de bajos recursos, a través de </a:t>
            </a:r>
            <a:r>
              <a:rPr lang="es-MX" sz="1100" b="1" dirty="0" err="1" smtClean="0">
                <a:latin typeface="Arial" panose="020B0604020202020204" pitchFamily="34" charset="0"/>
                <a:cs typeface="Arial" panose="020B0604020202020204" pitchFamily="34" charset="0"/>
              </a:rPr>
              <a:t>microseguros</a:t>
            </a:r>
            <a:r>
              <a:rPr lang="es-MX" sz="1100" b="1" dirty="0" smtClean="0">
                <a:latin typeface="Arial" panose="020B0604020202020204" pitchFamily="34" charset="0"/>
                <a:cs typeface="Arial" panose="020B0604020202020204" pitchFamily="34" charset="0"/>
              </a:rPr>
              <a:t>. </a:t>
            </a:r>
            <a:r>
              <a:rPr lang="es-MX" sz="1100" dirty="0" smtClean="0">
                <a:latin typeface="Arial" panose="020B0604020202020204" pitchFamily="34" charset="0"/>
                <a:cs typeface="Arial" panose="020B0604020202020204" pitchFamily="34" charset="0"/>
              </a:rPr>
              <a:t>Adicionalmente, se observa un beneficio por </a:t>
            </a:r>
            <a:r>
              <a:rPr lang="es-MX" sz="1100" b="1" dirty="0" smtClean="0">
                <a:latin typeface="Arial" panose="020B0604020202020204" pitchFamily="34" charset="0"/>
                <a:cs typeface="Arial" panose="020B0604020202020204" pitchFamily="34" charset="0"/>
              </a:rPr>
              <a:t>efectos cambiarios en los </a:t>
            </a:r>
            <a:r>
              <a:rPr lang="es-MX" sz="1100" b="1" dirty="0">
                <a:latin typeface="Arial" panose="020B0604020202020204" pitchFamily="34" charset="0"/>
                <a:cs typeface="Arial" panose="020B0604020202020204" pitchFamily="34" charset="0"/>
              </a:rPr>
              <a:t>seguros de vida denominados en </a:t>
            </a:r>
            <a:r>
              <a:rPr lang="es-MX" sz="1100" b="1" dirty="0" smtClean="0">
                <a:latin typeface="Arial" panose="020B0604020202020204" pitchFamily="34" charset="0"/>
                <a:cs typeface="Arial" panose="020B0604020202020204" pitchFamily="34" charset="0"/>
              </a:rPr>
              <a:t>dólares.</a:t>
            </a:r>
          </a:p>
          <a:p>
            <a:pPr marL="171501" indent="-171501" algn="just">
              <a:buFont typeface="Wingdings" panose="05000000000000000000" pitchFamily="2" charset="2"/>
              <a:buChar char="ü"/>
            </a:pPr>
            <a:endParaRPr lang="es-MX" sz="1100" dirty="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Por otro lado, </a:t>
            </a:r>
            <a:r>
              <a:rPr lang="es-MX" sz="1100" b="1" dirty="0" smtClean="0">
                <a:latin typeface="Arial" panose="020B0604020202020204" pitchFamily="34" charset="0"/>
                <a:cs typeface="Arial" panose="020B0604020202020204" pitchFamily="34" charset="0"/>
              </a:rPr>
              <a:t>Vida de Grupo y Colectivo</a:t>
            </a:r>
            <a:r>
              <a:rPr lang="es-MX" sz="1100" dirty="0" smtClean="0">
                <a:latin typeface="Arial" panose="020B0604020202020204" pitchFamily="34" charset="0"/>
                <a:cs typeface="Arial" panose="020B0604020202020204" pitchFamily="34" charset="0"/>
              </a:rPr>
              <a:t> presentó una alza</a:t>
            </a:r>
            <a:r>
              <a:rPr lang="es-MX" sz="1100" b="1" dirty="0" smtClean="0">
                <a:latin typeface="Arial" panose="020B0604020202020204" pitchFamily="34" charset="0"/>
                <a:cs typeface="Arial" panose="020B0604020202020204" pitchFamily="34" charset="0"/>
              </a:rPr>
              <a:t> por </a:t>
            </a:r>
            <a:r>
              <a:rPr lang="es-MX" sz="1100" b="1" dirty="0">
                <a:latin typeface="Arial" panose="020B0604020202020204" pitchFamily="34" charset="0"/>
                <a:cs typeface="Arial" panose="020B0604020202020204" pitchFamily="34" charset="0"/>
              </a:rPr>
              <a:t>la renovación de </a:t>
            </a:r>
            <a:r>
              <a:rPr lang="es-MX" sz="1100" b="1" dirty="0" smtClean="0">
                <a:latin typeface="Arial" panose="020B0604020202020204" pitchFamily="34" charset="0"/>
                <a:cs typeface="Arial" panose="020B0604020202020204" pitchFamily="34" charset="0"/>
              </a:rPr>
              <a:t>pólizas </a:t>
            </a:r>
            <a:r>
              <a:rPr lang="es-MX" sz="1100" b="1" dirty="0">
                <a:latin typeface="Arial" panose="020B0604020202020204" pitchFamily="34" charset="0"/>
                <a:cs typeface="Arial" panose="020B0604020202020204" pitchFamily="34" charset="0"/>
              </a:rPr>
              <a:t>de entidades </a:t>
            </a:r>
            <a:r>
              <a:rPr lang="es-MX" sz="1100" b="1" dirty="0" smtClean="0">
                <a:latin typeface="Arial" panose="020B0604020202020204" pitchFamily="34" charset="0"/>
                <a:cs typeface="Arial" panose="020B0604020202020204" pitchFamily="34" charset="0"/>
              </a:rPr>
              <a:t>gubernamentales y de productos de deudores.</a:t>
            </a:r>
          </a:p>
          <a:p>
            <a:pPr lvl="1"/>
            <a:endParaRPr lang="es-MX" dirty="0" smtClean="0"/>
          </a:p>
          <a:p>
            <a:pPr marL="628839" lvl="1" indent="-171501">
              <a:buFont typeface="Wingdings" panose="05000000000000000000" pitchFamily="2" charset="2"/>
              <a:buChar char="ü"/>
            </a:pPr>
            <a:endParaRPr lang="es-MX" dirty="0" smtClean="0"/>
          </a:p>
          <a:p>
            <a:pPr marL="171501" indent="-171501">
              <a:buFont typeface="Arial" panose="020B0604020202020204" pitchFamily="34" charset="0"/>
              <a:buChar char="•"/>
            </a:pPr>
            <a:endParaRPr lang="es-MX" dirty="0"/>
          </a:p>
          <a:p>
            <a:pPr marL="171501" indent="-171501">
              <a:buFont typeface="Arial" panose="020B0604020202020204" pitchFamily="34" charset="0"/>
              <a:buChar char="•"/>
            </a:pPr>
            <a:endParaRPr lang="es-MX" dirty="0"/>
          </a:p>
          <a:p>
            <a:pPr marL="171501" indent="-171501">
              <a:buFont typeface="Arial" panose="020B0604020202020204" pitchFamily="34" charset="0"/>
              <a:buChar char="•"/>
            </a:pPr>
            <a:endParaRPr lang="es-MX" dirty="0"/>
          </a:p>
        </p:txBody>
      </p:sp>
      <p:sp>
        <p:nvSpPr>
          <p:cNvPr id="4" name="Marcador de número de diapositiva 3"/>
          <p:cNvSpPr>
            <a:spLocks noGrp="1"/>
          </p:cNvSpPr>
          <p:nvPr>
            <p:ph type="sldNum" sz="quarter" idx="10"/>
          </p:nvPr>
        </p:nvSpPr>
        <p:spPr/>
        <p:txBody>
          <a:bodyPr/>
          <a:lstStyle/>
          <a:p>
            <a:fld id="{0B5E30F5-3B93-9649-9C31-0D19AB1A9615}" type="slidenum">
              <a:rPr lang="en-US" smtClean="0"/>
              <a:pPr/>
              <a:t>4</a:t>
            </a:fld>
            <a:endParaRPr lang="en-US"/>
          </a:p>
        </p:txBody>
      </p:sp>
    </p:spTree>
    <p:extLst>
      <p:ext uri="{BB962C8B-B14F-4D97-AF65-F5344CB8AC3E}">
        <p14:creationId xmlns:p14="http://schemas.microsoft.com/office/powerpoint/2010/main" val="92703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2618" indent="-182618"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La operación de </a:t>
            </a:r>
            <a:r>
              <a:rPr lang="es-MX" sz="1100" b="1" dirty="0" smtClean="0">
                <a:latin typeface="Arial" panose="020B0604020202020204" pitchFamily="34" charset="0"/>
                <a:cs typeface="Arial" panose="020B0604020202020204" pitchFamily="34" charset="0"/>
              </a:rPr>
              <a:t>Accidentes y Enfermedades</a:t>
            </a:r>
            <a:r>
              <a:rPr lang="es-MX" sz="1100" dirty="0" smtClean="0">
                <a:latin typeface="Arial" panose="020B0604020202020204" pitchFamily="34" charset="0"/>
                <a:cs typeface="Arial" panose="020B0604020202020204" pitchFamily="34" charset="0"/>
              </a:rPr>
              <a:t>, que engloba a los ramos de </a:t>
            </a:r>
            <a:r>
              <a:rPr lang="es-MX" sz="1100" b="1" dirty="0" smtClean="0">
                <a:latin typeface="Arial" panose="020B0604020202020204" pitchFamily="34" charset="0"/>
                <a:cs typeface="Arial" panose="020B0604020202020204" pitchFamily="34" charset="0"/>
              </a:rPr>
              <a:t>Accidentes Personales (+17.5%)</a:t>
            </a:r>
            <a:r>
              <a:rPr lang="es-MX" sz="1100" dirty="0" smtClean="0">
                <a:latin typeface="Arial" panose="020B0604020202020204" pitchFamily="34" charset="0"/>
                <a:cs typeface="Arial" panose="020B0604020202020204" pitchFamily="34" charset="0"/>
              </a:rPr>
              <a:t>, </a:t>
            </a:r>
            <a:r>
              <a:rPr lang="es-MX" sz="1100" b="1" dirty="0" smtClean="0">
                <a:latin typeface="Arial" panose="020B0604020202020204" pitchFamily="34" charset="0"/>
                <a:cs typeface="Arial" panose="020B0604020202020204" pitchFamily="34" charset="0"/>
              </a:rPr>
              <a:t>Gastos Médicos (+17.6%) y Salud (+20.9%)</a:t>
            </a:r>
            <a:r>
              <a:rPr lang="es-MX" sz="1100" dirty="0" smtClean="0">
                <a:latin typeface="Arial" panose="020B0604020202020204" pitchFamily="34" charset="0"/>
                <a:cs typeface="Arial" panose="020B0604020202020204" pitchFamily="34" charset="0"/>
              </a:rPr>
              <a:t>, presentó un </a:t>
            </a:r>
            <a:r>
              <a:rPr lang="es-MX" sz="1100" b="1" dirty="0" smtClean="0">
                <a:latin typeface="Arial" panose="020B0604020202020204" pitchFamily="34" charset="0"/>
                <a:cs typeface="Arial" panose="020B0604020202020204" pitchFamily="34" charset="0"/>
              </a:rPr>
              <a:t>crecimiento del 17.7% en términos nominales, </a:t>
            </a:r>
            <a:r>
              <a:rPr lang="es-MX" sz="1100" dirty="0" smtClean="0">
                <a:latin typeface="Arial" panose="020B0604020202020204" pitchFamily="34" charset="0"/>
                <a:cs typeface="Arial" panose="020B0604020202020204" pitchFamily="34" charset="0"/>
              </a:rPr>
              <a:t>lo cual es una importante recuperación de la operación respecto a años anteriores, en donde se tenían incrementos por debajo del 10%.</a:t>
            </a:r>
          </a:p>
          <a:p>
            <a:pPr marL="228669" indent="-228669" algn="just">
              <a:buFont typeface="Wingdings" panose="05000000000000000000" pitchFamily="2" charset="2"/>
              <a:buChar char="ü"/>
            </a:pPr>
            <a:endParaRPr lang="es-MX" sz="1100" dirty="0" smtClean="0">
              <a:latin typeface="Arial" panose="020B0604020202020204" pitchFamily="34" charset="0"/>
              <a:cs typeface="Arial" panose="020B0604020202020204" pitchFamily="34" charset="0"/>
            </a:endParaRPr>
          </a:p>
          <a:p>
            <a:pPr marL="182618" lvl="1" indent="-182618"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En el ramo de </a:t>
            </a:r>
            <a:r>
              <a:rPr lang="es-MX" sz="1100" b="1" dirty="0" smtClean="0">
                <a:latin typeface="Arial" panose="020B0604020202020204" pitchFamily="34" charset="0"/>
                <a:cs typeface="Arial" panose="020B0604020202020204" pitchFamily="34" charset="0"/>
              </a:rPr>
              <a:t>Accidentes Personales tiene un </a:t>
            </a:r>
            <a:r>
              <a:rPr lang="es-MX" sz="1100" b="1" dirty="0">
                <a:latin typeface="Arial" panose="020B0604020202020204" pitchFamily="34" charset="0"/>
                <a:cs typeface="Arial" panose="020B0604020202020204" pitchFamily="34" charset="0"/>
              </a:rPr>
              <a:t>impacto </a:t>
            </a:r>
            <a:r>
              <a:rPr lang="es-MX" sz="1100" b="1" dirty="0" smtClean="0">
                <a:latin typeface="Arial" panose="020B0604020202020204" pitchFamily="34" charset="0"/>
                <a:cs typeface="Arial" panose="020B0604020202020204" pitchFamily="34" charset="0"/>
              </a:rPr>
              <a:t>por el </a:t>
            </a:r>
            <a:r>
              <a:rPr lang="es-MX" sz="1100" b="1" dirty="0">
                <a:latin typeface="Arial" panose="020B0604020202020204" pitchFamily="34" charset="0"/>
                <a:cs typeface="Arial" panose="020B0604020202020204" pitchFamily="34" charset="0"/>
              </a:rPr>
              <a:t>efecto de la anualización de los productos de corto </a:t>
            </a:r>
            <a:r>
              <a:rPr lang="es-MX" sz="1100" b="1" dirty="0" smtClean="0">
                <a:latin typeface="Arial" panose="020B0604020202020204" pitchFamily="34" charset="0"/>
                <a:cs typeface="Arial" panose="020B0604020202020204" pitchFamily="34" charset="0"/>
              </a:rPr>
              <a:t>plazo. </a:t>
            </a:r>
            <a:r>
              <a:rPr lang="es-MX" sz="1100" dirty="0" smtClean="0">
                <a:latin typeface="Arial" panose="020B0604020202020204" pitchFamily="34" charset="0"/>
                <a:cs typeface="Arial" panose="020B0604020202020204" pitchFamily="34" charset="0"/>
              </a:rPr>
              <a:t>No obstante, se observa un aumento en el número de asegurados.</a:t>
            </a:r>
            <a:endParaRPr lang="es-ES" sz="1100" b="1" dirty="0">
              <a:latin typeface="Arial" panose="020B0604020202020204" pitchFamily="34" charset="0"/>
              <a:cs typeface="Arial" panose="020B0604020202020204" pitchFamily="34" charset="0"/>
            </a:endParaRPr>
          </a:p>
          <a:p>
            <a:pPr marL="493861" lvl="1" indent="-228669" algn="just">
              <a:buFont typeface="Wingdings" panose="05000000000000000000" pitchFamily="2" charset="2"/>
              <a:buChar char="§"/>
            </a:pPr>
            <a:endParaRPr lang="es-MX" sz="1100" dirty="0">
              <a:latin typeface="Arial" panose="020B0604020202020204" pitchFamily="34" charset="0"/>
              <a:cs typeface="Arial" panose="020B0604020202020204" pitchFamily="34" charset="0"/>
            </a:endParaRPr>
          </a:p>
          <a:p>
            <a:pPr marL="182618" lvl="1" indent="-182618"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El crecimiento en el ramo </a:t>
            </a:r>
            <a:r>
              <a:rPr lang="es-MX" sz="1100" dirty="0">
                <a:latin typeface="Arial" panose="020B0604020202020204" pitchFamily="34" charset="0"/>
                <a:cs typeface="Arial" panose="020B0604020202020204" pitchFamily="34" charset="0"/>
              </a:rPr>
              <a:t>de </a:t>
            </a:r>
            <a:r>
              <a:rPr lang="es-MX" sz="1100" b="1" dirty="0">
                <a:latin typeface="Arial" panose="020B0604020202020204" pitchFamily="34" charset="0"/>
                <a:cs typeface="Arial" panose="020B0604020202020204" pitchFamily="34" charset="0"/>
              </a:rPr>
              <a:t>Gastos Médicos </a:t>
            </a:r>
            <a:r>
              <a:rPr lang="es-MX" sz="1100" dirty="0" smtClean="0">
                <a:latin typeface="Arial" panose="020B0604020202020204" pitchFamily="34" charset="0"/>
                <a:cs typeface="Arial" panose="020B0604020202020204" pitchFamily="34" charset="0"/>
              </a:rPr>
              <a:t>se debió a la </a:t>
            </a:r>
            <a:r>
              <a:rPr lang="es-MX" altLang="es-MX" sz="1100" b="1" dirty="0">
                <a:latin typeface="Arial" panose="020B0604020202020204" pitchFamily="34" charset="0"/>
                <a:cs typeface="Arial" panose="020B0604020202020204" pitchFamily="34" charset="0"/>
              </a:rPr>
              <a:t>comercialización de nuevos </a:t>
            </a:r>
            <a:r>
              <a:rPr lang="es-MX" altLang="es-MX" sz="1100" b="1" dirty="0" smtClean="0">
                <a:latin typeface="Arial" panose="020B0604020202020204" pitchFamily="34" charset="0"/>
                <a:cs typeface="Arial" panose="020B0604020202020204" pitchFamily="34" charset="0"/>
              </a:rPr>
              <a:t>productos y al incremento de la venta a través de </a:t>
            </a:r>
            <a:r>
              <a:rPr lang="es-MX" altLang="es-MX" sz="1100" b="1" dirty="0" err="1" smtClean="0">
                <a:latin typeface="Arial" panose="020B0604020202020204" pitchFamily="34" charset="0"/>
                <a:cs typeface="Arial" panose="020B0604020202020204" pitchFamily="34" charset="0"/>
              </a:rPr>
              <a:t>telemarketing</a:t>
            </a:r>
            <a:r>
              <a:rPr lang="es-MX" altLang="es-MX" sz="1100" b="1" dirty="0" smtClean="0">
                <a:latin typeface="Arial" panose="020B0604020202020204" pitchFamily="34" charset="0"/>
                <a:cs typeface="Arial" panose="020B0604020202020204" pitchFamily="34" charset="0"/>
              </a:rPr>
              <a:t>, y se tuvo un aumento del 8% en el número de asegurados.</a:t>
            </a:r>
            <a:endParaRPr lang="es-MX" sz="1100" dirty="0">
              <a:latin typeface="Arial" panose="020B0604020202020204" pitchFamily="34" charset="0"/>
              <a:cs typeface="Arial" panose="020B0604020202020204" pitchFamily="34" charset="0"/>
            </a:endParaRPr>
          </a:p>
          <a:p>
            <a:pPr marL="182618" lvl="1" indent="-182618" algn="just">
              <a:buFont typeface="Wingdings" panose="05000000000000000000" pitchFamily="2" charset="2"/>
              <a:buChar char="ü"/>
            </a:pPr>
            <a:endParaRPr lang="es-MX" sz="1100" dirty="0">
              <a:latin typeface="Arial" panose="020B0604020202020204" pitchFamily="34" charset="0"/>
              <a:cs typeface="Arial" panose="020B0604020202020204" pitchFamily="34" charset="0"/>
            </a:endParaRPr>
          </a:p>
          <a:p>
            <a:pPr marL="182618" lvl="1" indent="-182618"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El ramo de </a:t>
            </a:r>
            <a:r>
              <a:rPr lang="es-MX" sz="1100" b="1" dirty="0">
                <a:latin typeface="Arial" panose="020B0604020202020204" pitchFamily="34" charset="0"/>
                <a:cs typeface="Arial" panose="020B0604020202020204" pitchFamily="34" charset="0"/>
              </a:rPr>
              <a:t>S</a:t>
            </a:r>
            <a:r>
              <a:rPr lang="es-MX" sz="1100" b="1" dirty="0" smtClean="0">
                <a:latin typeface="Arial" panose="020B0604020202020204" pitchFamily="34" charset="0"/>
                <a:cs typeface="Arial" panose="020B0604020202020204" pitchFamily="34" charset="0"/>
              </a:rPr>
              <a:t>alud </a:t>
            </a:r>
            <a:r>
              <a:rPr lang="es-MX" sz="1100" dirty="0" smtClean="0">
                <a:latin typeface="Arial" panose="020B0604020202020204" pitchFamily="34" charset="0"/>
                <a:cs typeface="Arial" panose="020B0604020202020204" pitchFamily="34" charset="0"/>
              </a:rPr>
              <a:t>presenta un </a:t>
            </a:r>
            <a:r>
              <a:rPr lang="es-MX" sz="1100" b="1" dirty="0" smtClean="0">
                <a:latin typeface="Arial" panose="020B0604020202020204" pitchFamily="34" charset="0"/>
                <a:cs typeface="Arial" panose="020B0604020202020204" pitchFamily="34" charset="0"/>
              </a:rPr>
              <a:t>importante crecimiento derivado de la venta de productos dentales y el número de asegurados se incrementó en más del 10%.</a:t>
            </a:r>
            <a:endParaRPr lang="es-MX" sz="1100" dirty="0" smtClean="0">
              <a:latin typeface="Arial" panose="020B0604020202020204" pitchFamily="34" charset="0"/>
              <a:cs typeface="Arial" panose="020B0604020202020204" pitchFamily="34" charset="0"/>
            </a:endParaRPr>
          </a:p>
          <a:p>
            <a:pPr marL="228669" indent="-228669">
              <a:buFont typeface="Wingdings" panose="05000000000000000000" pitchFamily="2" charset="2"/>
              <a:buChar char="ü"/>
            </a:pPr>
            <a:endParaRPr lang="es-MX" dirty="0" smtClean="0">
              <a:cs typeface="Arial" panose="020B0604020202020204" pitchFamily="34" charset="0"/>
            </a:endParaRPr>
          </a:p>
          <a:p>
            <a:endParaRPr lang="es-MX" dirty="0">
              <a:latin typeface="Arial Narrow" panose="020B0606020202030204" pitchFamily="34" charset="0"/>
            </a:endParaRPr>
          </a:p>
        </p:txBody>
      </p:sp>
      <p:sp>
        <p:nvSpPr>
          <p:cNvPr id="4" name="Marcador de número de diapositiva 3"/>
          <p:cNvSpPr>
            <a:spLocks noGrp="1"/>
          </p:cNvSpPr>
          <p:nvPr>
            <p:ph type="sldNum" sz="quarter" idx="10"/>
          </p:nvPr>
        </p:nvSpPr>
        <p:spPr/>
        <p:txBody>
          <a:bodyPr/>
          <a:lstStyle/>
          <a:p>
            <a:fld id="{0B5E30F5-3B93-9649-9C31-0D19AB1A9615}" type="slidenum">
              <a:rPr lang="en-US" smtClean="0"/>
              <a:pPr/>
              <a:t>5</a:t>
            </a:fld>
            <a:endParaRPr lang="en-US"/>
          </a:p>
        </p:txBody>
      </p:sp>
    </p:spTree>
    <p:extLst>
      <p:ext uri="{BB962C8B-B14F-4D97-AF65-F5344CB8AC3E}">
        <p14:creationId xmlns:p14="http://schemas.microsoft.com/office/powerpoint/2010/main" val="415236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0B5E30F5-3B93-9649-9C31-0D19AB1A9615}" type="slidenum">
              <a:rPr lang="en-US" smtClean="0"/>
              <a:pPr/>
              <a:t>6</a:t>
            </a:fld>
            <a:endParaRPr lang="en-US"/>
          </a:p>
        </p:txBody>
      </p:sp>
      <p:sp>
        <p:nvSpPr>
          <p:cNvPr id="5" name="Rectangle 3"/>
          <p:cNvSpPr>
            <a:spLocks noGrp="1" noChangeArrowheads="1"/>
          </p:cNvSpPr>
          <p:nvPr>
            <p:ph type="body" idx="1"/>
          </p:nvPr>
        </p:nvSpPr>
        <p:spPr>
          <a:xfrm>
            <a:off x="702311" y="4278899"/>
            <a:ext cx="5618480" cy="4189095"/>
          </a:xfrm>
        </p:spPr>
        <p:txBody>
          <a:bodyPr lIns="91575" tIns="45788" rIns="91575" bIns="45788"/>
          <a:lstStyle/>
          <a:p>
            <a:pPr marL="233801" indent="-233801" algn="just">
              <a:buFont typeface="Wingdings" panose="05000000000000000000" pitchFamily="2" charset="2"/>
              <a:buChar char="ü"/>
              <a:defRPr/>
            </a:pPr>
            <a:r>
              <a:rPr lang="es-MX" sz="1100" dirty="0" smtClean="0">
                <a:latin typeface="Arial" panose="020B0604020202020204" pitchFamily="34" charset="0"/>
                <a:cs typeface="Arial" panose="020B0604020202020204" pitchFamily="34" charset="0"/>
              </a:rPr>
              <a:t>El ramo de </a:t>
            </a:r>
            <a:r>
              <a:rPr lang="es-MX" sz="1100" b="1" dirty="0" smtClean="0">
                <a:latin typeface="Arial" panose="020B0604020202020204" pitchFamily="34" charset="0"/>
                <a:cs typeface="Arial" panose="020B0604020202020204" pitchFamily="34" charset="0"/>
              </a:rPr>
              <a:t>Automóviles </a:t>
            </a:r>
            <a:r>
              <a:rPr lang="es-MX" sz="1100" dirty="0" smtClean="0">
                <a:latin typeface="Arial" panose="020B0604020202020204" pitchFamily="34" charset="0"/>
                <a:cs typeface="Arial" panose="020B0604020202020204" pitchFamily="34" charset="0"/>
              </a:rPr>
              <a:t>presentó un incremento del 20.4%. Se </a:t>
            </a:r>
            <a:r>
              <a:rPr lang="es-MX" sz="1100" dirty="0" smtClean="0">
                <a:latin typeface="Arial" panose="020B0604020202020204" pitchFamily="34" charset="0"/>
                <a:ea typeface="Verdana" panose="020B0604030504040204" pitchFamily="34" charset="0"/>
                <a:cs typeface="Arial" panose="020B0604020202020204" pitchFamily="34" charset="0"/>
              </a:rPr>
              <a:t>mantuvo la tendencia positiva observada en los últimos dos años</a:t>
            </a:r>
            <a:r>
              <a:rPr lang="es-MX" sz="1100" b="1" dirty="0" smtClean="0">
                <a:latin typeface="Arial" panose="020B0604020202020204" pitchFamily="34" charset="0"/>
                <a:ea typeface="Verdana" panose="020B0604030504040204" pitchFamily="34" charset="0"/>
                <a:cs typeface="Arial" panose="020B0604020202020204" pitchFamily="34" charset="0"/>
              </a:rPr>
              <a:t>, </a:t>
            </a:r>
            <a:r>
              <a:rPr lang="es-MX" sz="1100" dirty="0" smtClean="0">
                <a:latin typeface="Arial" panose="020B0604020202020204" pitchFamily="34" charset="0"/>
                <a:ea typeface="Verdana" panose="020B0604030504040204" pitchFamily="34" charset="0"/>
                <a:cs typeface="Arial" panose="020B0604020202020204" pitchFamily="34" charset="0"/>
              </a:rPr>
              <a:t>por el </a:t>
            </a:r>
            <a:r>
              <a:rPr lang="es-MX" sz="1100" b="1" dirty="0" smtClean="0">
                <a:latin typeface="Arial" panose="020B0604020202020204" pitchFamily="34" charset="0"/>
                <a:ea typeface="Verdana" panose="020B0604030504040204" pitchFamily="34" charset="0"/>
                <a:cs typeface="Arial" panose="020B0604020202020204" pitchFamily="34" charset="0"/>
              </a:rPr>
              <a:t>aumento </a:t>
            </a:r>
            <a:r>
              <a:rPr lang="es-MX" sz="1100" b="1" dirty="0">
                <a:latin typeface="Arial" panose="020B0604020202020204" pitchFamily="34" charset="0"/>
                <a:ea typeface="Verdana" panose="020B0604030504040204" pitchFamily="34" charset="0"/>
                <a:cs typeface="Arial" panose="020B0604020202020204" pitchFamily="34" charset="0"/>
              </a:rPr>
              <a:t>en la venta de autos </a:t>
            </a:r>
            <a:r>
              <a:rPr lang="es-MX" sz="1100" b="1" dirty="0" smtClean="0">
                <a:latin typeface="Arial" panose="020B0604020202020204" pitchFamily="34" charset="0"/>
                <a:ea typeface="Verdana" panose="020B0604030504040204" pitchFamily="34" charset="0"/>
                <a:cs typeface="Arial" panose="020B0604020202020204" pitchFamily="34" charset="0"/>
              </a:rPr>
              <a:t>nuevos</a:t>
            </a:r>
            <a:r>
              <a:rPr lang="es-MX" sz="1100" dirty="0" smtClean="0">
                <a:latin typeface="Arial" panose="020B0604020202020204" pitchFamily="34" charset="0"/>
                <a:ea typeface="Verdana" panose="020B0604030504040204" pitchFamily="34" charset="0"/>
                <a:cs typeface="Arial" panose="020B0604020202020204" pitchFamily="34" charset="0"/>
              </a:rPr>
              <a:t>, principalmente en los esquemas de financiamiento. Cabe señalar que del total de ventas de vehículos el 66.5% se financiaron.</a:t>
            </a:r>
          </a:p>
          <a:p>
            <a:pPr marL="171501" indent="-171501" algn="just">
              <a:buFont typeface="Wingdings" panose="05000000000000000000" pitchFamily="2" charset="2"/>
              <a:buChar char="ü"/>
              <a:defRPr/>
            </a:pPr>
            <a:endParaRPr lang="es-MX" sz="1100" dirty="0" smtClean="0">
              <a:latin typeface="Arial" panose="020B0604020202020204" pitchFamily="34" charset="0"/>
              <a:ea typeface="Verdana" panose="020B0604030504040204" pitchFamily="34" charset="0"/>
              <a:cs typeface="Arial" panose="020B0604020202020204" pitchFamily="34" charset="0"/>
            </a:endParaRPr>
          </a:p>
          <a:p>
            <a:pPr marL="233801" indent="-233801" algn="just">
              <a:buFont typeface="Wingdings" panose="05000000000000000000" pitchFamily="2" charset="2"/>
              <a:buChar char="ü"/>
              <a:defRPr/>
            </a:pPr>
            <a:r>
              <a:rPr lang="es-MX" sz="1100" dirty="0" smtClean="0">
                <a:latin typeface="Arial" panose="020B0604020202020204" pitchFamily="34" charset="0"/>
                <a:ea typeface="Verdana" panose="020B0604030504040204" pitchFamily="34" charset="0"/>
                <a:cs typeface="Arial" panose="020B0604020202020204" pitchFamily="34" charset="0"/>
              </a:rPr>
              <a:t>De </a:t>
            </a:r>
            <a:r>
              <a:rPr lang="es-MX" sz="1100" dirty="0">
                <a:latin typeface="Arial" panose="020B0604020202020204" pitchFamily="34" charset="0"/>
                <a:ea typeface="Verdana" panose="020B0604030504040204" pitchFamily="34" charset="0"/>
                <a:cs typeface="Arial" panose="020B0604020202020204" pitchFamily="34" charset="0"/>
              </a:rPr>
              <a:t>acuerdo con la Asociación Mexicana de Distribuidores de Automotores (AMDA</a:t>
            </a:r>
            <a:r>
              <a:rPr lang="es-MX" sz="1100" dirty="0" smtClean="0">
                <a:latin typeface="Arial" panose="020B0604020202020204" pitchFamily="34" charset="0"/>
                <a:ea typeface="Verdana" panose="020B0604030504040204" pitchFamily="34" charset="0"/>
                <a:cs typeface="Arial" panose="020B0604020202020204" pitchFamily="34" charset="0"/>
              </a:rPr>
              <a:t>), </a:t>
            </a:r>
            <a:r>
              <a:rPr lang="es-MX" sz="1100" b="1" dirty="0" smtClean="0">
                <a:latin typeface="Arial" panose="020B0604020202020204" pitchFamily="34" charset="0"/>
                <a:ea typeface="Verdana" panose="020B0604030504040204" pitchFamily="34" charset="0"/>
                <a:cs typeface="Arial" panose="020B0604020202020204" pitchFamily="34" charset="0"/>
              </a:rPr>
              <a:t>entre enero y diciembre de 2016 </a:t>
            </a:r>
            <a:r>
              <a:rPr lang="es-MX" sz="1100" b="1" dirty="0">
                <a:latin typeface="Arial" panose="020B0604020202020204" pitchFamily="34" charset="0"/>
                <a:ea typeface="Verdana" panose="020B0604030504040204" pitchFamily="34" charset="0"/>
                <a:cs typeface="Arial" panose="020B0604020202020204" pitchFamily="34" charset="0"/>
              </a:rPr>
              <a:t>la venta de vehículos nuevos al mercado interno </a:t>
            </a:r>
            <a:r>
              <a:rPr lang="es-MX" sz="1100" b="1" dirty="0" smtClean="0">
                <a:latin typeface="Arial" panose="020B0604020202020204" pitchFamily="34" charset="0"/>
                <a:ea typeface="Verdana" panose="020B0604030504040204" pitchFamily="34" charset="0"/>
                <a:cs typeface="Arial" panose="020B0604020202020204" pitchFamily="34" charset="0"/>
              </a:rPr>
              <a:t>aumentó 18.6%, </a:t>
            </a:r>
            <a:r>
              <a:rPr lang="es-MX" sz="1100" dirty="0" smtClean="0">
                <a:latin typeface="Arial" panose="020B0604020202020204" pitchFamily="34" charset="0"/>
                <a:ea typeface="Verdana" panose="020B0604030504040204" pitchFamily="34" charset="0"/>
                <a:cs typeface="Arial" panose="020B0604020202020204" pitchFamily="34" charset="0"/>
              </a:rPr>
              <a:t>con </a:t>
            </a:r>
            <a:r>
              <a:rPr lang="es-MX" sz="1100" dirty="0">
                <a:latin typeface="Arial" panose="020B0604020202020204" pitchFamily="34" charset="0"/>
                <a:ea typeface="Verdana" panose="020B0604030504040204" pitchFamily="34" charset="0"/>
                <a:cs typeface="Arial" panose="020B0604020202020204" pitchFamily="34" charset="0"/>
              </a:rPr>
              <a:t>respecto </a:t>
            </a:r>
            <a:r>
              <a:rPr lang="es-MX" sz="1100" dirty="0" smtClean="0">
                <a:latin typeface="Arial" panose="020B0604020202020204" pitchFamily="34" charset="0"/>
                <a:ea typeface="Verdana" panose="020B0604030504040204" pitchFamily="34" charset="0"/>
                <a:cs typeface="Arial" panose="020B0604020202020204" pitchFamily="34" charset="0"/>
              </a:rPr>
              <a:t>al mismo periodo de 2015 </a:t>
            </a:r>
            <a:r>
              <a:rPr lang="es-MX" sz="1100" dirty="0">
                <a:latin typeface="Arial" panose="020B0604020202020204" pitchFamily="34" charset="0"/>
                <a:ea typeface="Verdana" panose="020B0604030504040204" pitchFamily="34" charset="0"/>
                <a:cs typeface="Arial" panose="020B0604020202020204" pitchFamily="34" charset="0"/>
              </a:rPr>
              <a:t>(incluye subcompactos, compactos, de lujo, deportivos, usos múltiples, camiones ligeros y pesados</a:t>
            </a:r>
            <a:r>
              <a:rPr lang="es-MX" sz="1100" dirty="0" smtClean="0">
                <a:latin typeface="Arial" panose="020B0604020202020204" pitchFamily="34" charset="0"/>
                <a:ea typeface="Verdana" panose="020B0604030504040204" pitchFamily="34" charset="0"/>
                <a:cs typeface="Arial" panose="020B0604020202020204" pitchFamily="34" charset="0"/>
              </a:rPr>
              <a:t>). </a:t>
            </a:r>
            <a:r>
              <a:rPr lang="es-MX" sz="1100" dirty="0">
                <a:latin typeface="Arial" panose="020B0604020202020204" pitchFamily="34" charset="0"/>
                <a:ea typeface="Verdana" panose="020B0604030504040204" pitchFamily="34" charset="0"/>
                <a:cs typeface="Arial" panose="020B0604020202020204" pitchFamily="34" charset="0"/>
              </a:rPr>
              <a:t>Adicionalmente, se observó </a:t>
            </a:r>
            <a:r>
              <a:rPr lang="es-MX" sz="1100" b="1" dirty="0">
                <a:latin typeface="Arial" panose="020B0604020202020204" pitchFamily="34" charset="0"/>
                <a:ea typeface="Verdana" panose="020B0604030504040204" pitchFamily="34" charset="0"/>
                <a:cs typeface="Arial" panose="020B0604020202020204" pitchFamily="34" charset="0"/>
              </a:rPr>
              <a:t>un </a:t>
            </a:r>
            <a:r>
              <a:rPr lang="es-MX" sz="1100" b="1" dirty="0" smtClean="0">
                <a:latin typeface="Arial" panose="020B0604020202020204" pitchFamily="34" charset="0"/>
                <a:ea typeface="Verdana" panose="020B0604030504040204" pitchFamily="34" charset="0"/>
                <a:cs typeface="Arial" panose="020B0604020202020204" pitchFamily="34" charset="0"/>
              </a:rPr>
              <a:t>crecimiento en las </a:t>
            </a:r>
            <a:r>
              <a:rPr lang="es-MX" sz="1100" b="1" dirty="0">
                <a:latin typeface="Arial" panose="020B0604020202020204" pitchFamily="34" charset="0"/>
                <a:ea typeface="Verdana" panose="020B0604030504040204" pitchFamily="34" charset="0"/>
                <a:cs typeface="Arial" panose="020B0604020202020204" pitchFamily="34" charset="0"/>
              </a:rPr>
              <a:t>unidades </a:t>
            </a:r>
            <a:r>
              <a:rPr lang="es-MX" sz="1100" b="1" dirty="0" smtClean="0">
                <a:latin typeface="Arial" panose="020B0604020202020204" pitchFamily="34" charset="0"/>
                <a:ea typeface="Verdana" panose="020B0604030504040204" pitchFamily="34" charset="0"/>
                <a:cs typeface="Arial" panose="020B0604020202020204" pitchFamily="34" charset="0"/>
              </a:rPr>
              <a:t>financiadas </a:t>
            </a:r>
            <a:r>
              <a:rPr lang="es-MX" sz="1100" b="1" dirty="0">
                <a:latin typeface="Arial" panose="020B0604020202020204" pitchFamily="34" charset="0"/>
                <a:ea typeface="Verdana" panose="020B0604030504040204" pitchFamily="34" charset="0"/>
                <a:cs typeface="Arial" panose="020B0604020202020204" pitchFamily="34" charset="0"/>
              </a:rPr>
              <a:t>del </a:t>
            </a:r>
            <a:r>
              <a:rPr lang="es-MX" sz="1100" b="1" dirty="0" smtClean="0">
                <a:latin typeface="Arial" panose="020B0604020202020204" pitchFamily="34" charset="0"/>
                <a:ea typeface="Verdana" panose="020B0604030504040204" pitchFamily="34" charset="0"/>
                <a:cs typeface="Arial" panose="020B0604020202020204" pitchFamily="34" charset="0"/>
              </a:rPr>
              <a:t>27.4%</a:t>
            </a:r>
            <a:r>
              <a:rPr lang="es-MX" sz="1100" dirty="0" smtClean="0">
                <a:latin typeface="Arial" panose="020B0604020202020204" pitchFamily="34" charset="0"/>
                <a:ea typeface="Verdana" panose="020B0604030504040204" pitchFamily="34" charset="0"/>
                <a:cs typeface="Arial" panose="020B0604020202020204" pitchFamily="34" charset="0"/>
              </a:rPr>
              <a:t>, mayor al presentado en 2015 (22.8%), lo que ha incidido en la penetración del ramo. Es importante recordar que el efecto de asegurar vehículos nuevos tiene un impacto directo en el monto de las primas y una mejora en el comportamiento de la siniestralidad.</a:t>
            </a:r>
          </a:p>
          <a:p>
            <a:pPr marL="233801" indent="-233801" algn="just">
              <a:buFont typeface="Wingdings" panose="05000000000000000000" pitchFamily="2" charset="2"/>
              <a:buChar char="ü"/>
              <a:defRPr/>
            </a:pPr>
            <a:endParaRPr lang="es-MX" sz="11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198862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0B5E30F5-3B93-9649-9C31-0D19AB1A9615}" type="slidenum">
              <a:rPr lang="en-US" smtClean="0"/>
              <a:pPr/>
              <a:t>7</a:t>
            </a:fld>
            <a:endParaRPr lang="en-US"/>
          </a:p>
        </p:txBody>
      </p:sp>
      <p:sp>
        <p:nvSpPr>
          <p:cNvPr id="5" name="Rectangle 3"/>
          <p:cNvSpPr>
            <a:spLocks noGrp="1" noChangeArrowheads="1"/>
          </p:cNvSpPr>
          <p:nvPr>
            <p:ph type="body" idx="1"/>
          </p:nvPr>
        </p:nvSpPr>
        <p:spPr/>
        <p:txBody>
          <a:bodyPr lIns="91575" tIns="45788" rIns="91575" bIns="45788"/>
          <a:lstStyle/>
          <a:p>
            <a:pPr marL="175545" indent="-175545" algn="just">
              <a:buFont typeface="Wingdings" panose="05000000000000000000" pitchFamily="2" charset="2"/>
              <a:buChar char="ü"/>
              <a:defRPr/>
            </a:pPr>
            <a:r>
              <a:rPr lang="es-MX" sz="1100" dirty="0" smtClean="0">
                <a:latin typeface="Arial" panose="020B0604020202020204" pitchFamily="34" charset="0"/>
                <a:cs typeface="Arial" panose="020B0604020202020204" pitchFamily="34" charset="0"/>
              </a:rPr>
              <a:t>La operación de </a:t>
            </a:r>
            <a:r>
              <a:rPr lang="es-MX" sz="1100" b="1" dirty="0" smtClean="0">
                <a:latin typeface="Arial" panose="020B0604020202020204" pitchFamily="34" charset="0"/>
                <a:cs typeface="Arial" panose="020B0604020202020204" pitchFamily="34" charset="0"/>
              </a:rPr>
              <a:t>Daños (sin autos) presentó </a:t>
            </a:r>
            <a:r>
              <a:rPr lang="es-MX" sz="1100" b="1" dirty="0">
                <a:latin typeface="Arial" panose="020B0604020202020204" pitchFamily="34" charset="0"/>
                <a:cs typeface="Arial" panose="020B0604020202020204" pitchFamily="34" charset="0"/>
              </a:rPr>
              <a:t>un </a:t>
            </a:r>
            <a:r>
              <a:rPr lang="es-MX" sz="1100" b="1" dirty="0" smtClean="0">
                <a:latin typeface="Arial" panose="020B0604020202020204" pitchFamily="34" charset="0"/>
                <a:cs typeface="Arial" panose="020B0604020202020204" pitchFamily="34" charset="0"/>
              </a:rPr>
              <a:t>decremento del 0.7% en términos nominales, que se explica por la renovación de </a:t>
            </a:r>
            <a:r>
              <a:rPr lang="es-MX" sz="1100" b="1" dirty="0">
                <a:latin typeface="Arial" panose="020B0604020202020204" pitchFamily="34" charset="0"/>
                <a:cs typeface="Arial" panose="020B0604020202020204" pitchFamily="34" charset="0"/>
              </a:rPr>
              <a:t>la póliza bianual de Seguros Generales de Daños de Petróleos Mexicanos (PEMEX</a:t>
            </a:r>
            <a:r>
              <a:rPr lang="es-MX" sz="1100" b="1" dirty="0" smtClean="0">
                <a:latin typeface="Arial" panose="020B0604020202020204" pitchFamily="34" charset="0"/>
                <a:cs typeface="Arial" panose="020B0604020202020204" pitchFamily="34" charset="0"/>
              </a:rPr>
              <a:t>), </a:t>
            </a:r>
            <a:r>
              <a:rPr lang="es-MX" sz="1100" dirty="0" smtClean="0">
                <a:latin typeface="Arial" panose="020B0604020202020204" pitchFamily="34" charset="0"/>
                <a:cs typeface="Arial" panose="020B0604020202020204" pitchFamily="34" charset="0"/>
              </a:rPr>
              <a:t>que se realizó el año pasado. Esta póliza impacta principalmente a los ramos de Incendio, Marítimo y Transporte y  Ramos Técnicos. </a:t>
            </a:r>
            <a:r>
              <a:rPr lang="es-MX" sz="1100" dirty="0">
                <a:latin typeface="Arial" panose="020B0604020202020204" pitchFamily="34" charset="0"/>
                <a:cs typeface="Arial" panose="020B0604020202020204" pitchFamily="34" charset="0"/>
              </a:rPr>
              <a:t>Al realizar el </a:t>
            </a:r>
            <a:r>
              <a:rPr lang="es-MX" sz="1100" b="1" dirty="0">
                <a:latin typeface="Arial" panose="020B0604020202020204" pitchFamily="34" charset="0"/>
                <a:cs typeface="Arial" panose="020B0604020202020204" pitchFamily="34" charset="0"/>
              </a:rPr>
              <a:t>ajuste de las primas a un comportamiento anual, el incremento en la operación de Daños (sin autos) </a:t>
            </a:r>
            <a:r>
              <a:rPr lang="es-MX" sz="1100" b="1" dirty="0" smtClean="0">
                <a:latin typeface="Arial" panose="020B0604020202020204" pitchFamily="34" charset="0"/>
                <a:cs typeface="Arial" panose="020B0604020202020204" pitchFamily="34" charset="0"/>
              </a:rPr>
              <a:t>fue </a:t>
            </a:r>
            <a:r>
              <a:rPr lang="es-MX" sz="1100" b="1" dirty="0">
                <a:latin typeface="Arial" panose="020B0604020202020204" pitchFamily="34" charset="0"/>
                <a:cs typeface="Arial" panose="020B0604020202020204" pitchFamily="34" charset="0"/>
              </a:rPr>
              <a:t>del </a:t>
            </a:r>
            <a:r>
              <a:rPr lang="es-MX" sz="1100" b="1" dirty="0" smtClean="0">
                <a:latin typeface="Arial" panose="020B0604020202020204" pitchFamily="34" charset="0"/>
                <a:cs typeface="Arial" panose="020B0604020202020204" pitchFamily="34" charset="0"/>
              </a:rPr>
              <a:t>9.7% nominal</a:t>
            </a:r>
            <a:r>
              <a:rPr lang="es-MX" sz="1100" dirty="0" smtClean="0">
                <a:latin typeface="Arial" panose="020B0604020202020204" pitchFamily="34" charset="0"/>
                <a:cs typeface="Arial" panose="020B0604020202020204" pitchFamily="34" charset="0"/>
              </a:rPr>
              <a:t>.</a:t>
            </a:r>
          </a:p>
          <a:p>
            <a:pPr marL="175545" indent="-175545" algn="just">
              <a:buFont typeface="Wingdings" panose="05000000000000000000" pitchFamily="2" charset="2"/>
              <a:buChar char="ü"/>
              <a:defRPr/>
            </a:pPr>
            <a:endParaRPr lang="es-MX" sz="1100" dirty="0">
              <a:latin typeface="Arial" panose="020B0604020202020204" pitchFamily="34" charset="0"/>
              <a:cs typeface="Arial" panose="020B0604020202020204" pitchFamily="34" charset="0"/>
            </a:endParaRPr>
          </a:p>
          <a:p>
            <a:pPr marL="175545" indent="-175545" algn="just">
              <a:buFont typeface="Wingdings" panose="05000000000000000000" pitchFamily="2" charset="2"/>
              <a:buChar char="ü"/>
              <a:defRPr/>
            </a:pPr>
            <a:r>
              <a:rPr lang="es-MX" sz="1100" dirty="0" smtClean="0">
                <a:latin typeface="Arial" panose="020B0604020202020204" pitchFamily="34" charset="0"/>
                <a:cs typeface="Arial" panose="020B0604020202020204" pitchFamily="34" charset="0"/>
              </a:rPr>
              <a:t>No </a:t>
            </a:r>
            <a:r>
              <a:rPr lang="es-MX" sz="1100" dirty="0" smtClean="0">
                <a:latin typeface="Arial" panose="020B0604020202020204" pitchFamily="34" charset="0"/>
                <a:cs typeface="Arial" panose="020B0604020202020204" pitchFamily="34" charset="0"/>
              </a:rPr>
              <a:t>obstante, existe una perspectiva positiva para el ramo de Daños, ya que derivado de la </a:t>
            </a:r>
            <a:r>
              <a:rPr lang="es-MX" sz="1100" b="1" dirty="0" smtClean="0">
                <a:latin typeface="Arial" panose="020B0604020202020204" pitchFamily="34" charset="0"/>
                <a:cs typeface="Arial" panose="020B0604020202020204" pitchFamily="34" charset="0"/>
              </a:rPr>
              <a:t>Reforma Energética</a:t>
            </a:r>
            <a:r>
              <a:rPr lang="es-MX" sz="1100" dirty="0" smtClean="0">
                <a:latin typeface="Arial" panose="020B0604020202020204" pitchFamily="34" charset="0"/>
                <a:cs typeface="Arial" panose="020B0604020202020204" pitchFamily="34" charset="0"/>
              </a:rPr>
              <a:t>, las compañías petroleras que operen en México deberán </a:t>
            </a:r>
            <a:r>
              <a:rPr lang="es-MX" sz="1100" b="1" dirty="0" smtClean="0">
                <a:latin typeface="Arial" panose="020B0604020202020204" pitchFamily="34" charset="0"/>
                <a:cs typeface="Arial" panose="020B0604020202020204" pitchFamily="34" charset="0"/>
              </a:rPr>
              <a:t>contratar un seguro obligatorio de Responsabilidad Civil, </a:t>
            </a:r>
            <a:r>
              <a:rPr lang="es-MX" sz="1100" dirty="0" smtClean="0">
                <a:latin typeface="Arial" panose="020B0604020202020204" pitchFamily="34" charset="0"/>
                <a:cs typeface="Arial" panose="020B0604020202020204" pitchFamily="34" charset="0"/>
              </a:rPr>
              <a:t>con una suma asegurada de cuando menos 500 millones de dólares, </a:t>
            </a:r>
            <a:r>
              <a:rPr lang="es-MX" sz="1100" b="1" dirty="0" smtClean="0">
                <a:latin typeface="Arial" panose="020B0604020202020204" pitchFamily="34" charset="0"/>
                <a:cs typeface="Arial" panose="020B0604020202020204" pitchFamily="34" charset="0"/>
              </a:rPr>
              <a:t>para asegurar los riesgos asociados a la exploración, perforación, extracción </a:t>
            </a:r>
            <a:r>
              <a:rPr lang="es-MX" sz="1100" b="1" dirty="0">
                <a:latin typeface="Arial" panose="020B0604020202020204" pitchFamily="34" charset="0"/>
                <a:cs typeface="Arial" panose="020B0604020202020204" pitchFamily="34" charset="0"/>
              </a:rPr>
              <a:t>y </a:t>
            </a:r>
            <a:r>
              <a:rPr lang="es-MX" sz="1100" b="1" dirty="0" smtClean="0">
                <a:latin typeface="Arial" panose="020B0604020202020204" pitchFamily="34" charset="0"/>
                <a:cs typeface="Arial" panose="020B0604020202020204" pitchFamily="34" charset="0"/>
              </a:rPr>
              <a:t>transformación industrial </a:t>
            </a:r>
            <a:r>
              <a:rPr lang="es-MX" sz="1100" b="1" dirty="0">
                <a:latin typeface="Arial" panose="020B0604020202020204" pitchFamily="34" charset="0"/>
                <a:cs typeface="Arial" panose="020B0604020202020204" pitchFamily="34" charset="0"/>
              </a:rPr>
              <a:t>de </a:t>
            </a:r>
            <a:r>
              <a:rPr lang="es-MX" sz="1100" b="1" dirty="0" smtClean="0">
                <a:latin typeface="Arial" panose="020B0604020202020204" pitchFamily="34" charset="0"/>
                <a:cs typeface="Arial" panose="020B0604020202020204" pitchFamily="34" charset="0"/>
              </a:rPr>
              <a:t>hidrocarburos. </a:t>
            </a:r>
          </a:p>
        </p:txBody>
      </p:sp>
    </p:spTree>
    <p:extLst>
      <p:ext uri="{BB962C8B-B14F-4D97-AF65-F5344CB8AC3E}">
        <p14:creationId xmlns:p14="http://schemas.microsoft.com/office/powerpoint/2010/main" val="135549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5545" indent="-175545" algn="just">
              <a:buFont typeface="Wingdings" panose="05000000000000000000" pitchFamily="2" charset="2"/>
              <a:buChar char="ü"/>
              <a:defRPr/>
            </a:pPr>
            <a:r>
              <a:rPr lang="es-MX" sz="1100" dirty="0">
                <a:latin typeface="Arial" panose="020B0604020202020204" pitchFamily="34" charset="0"/>
                <a:cs typeface="Arial" panose="020B0604020202020204" pitchFamily="34" charset="0"/>
              </a:rPr>
              <a:t>Como se puede observar </a:t>
            </a:r>
            <a:r>
              <a:rPr lang="es-MX" sz="1100" b="1" dirty="0">
                <a:latin typeface="Arial" panose="020B0604020202020204" pitchFamily="34" charset="0"/>
                <a:cs typeface="Arial" panose="020B0604020202020204" pitchFamily="34" charset="0"/>
              </a:rPr>
              <a:t>la mezcla de cartera no ha tenido cambios importantes</a:t>
            </a:r>
            <a:r>
              <a:rPr lang="es-MX" sz="1100" dirty="0">
                <a:latin typeface="Arial" panose="020B0604020202020204" pitchFamily="34" charset="0"/>
                <a:cs typeface="Arial" panose="020B0604020202020204" pitchFamily="34" charset="0"/>
              </a:rPr>
              <a:t>, sólo se presentó </a:t>
            </a:r>
            <a:r>
              <a:rPr lang="es-MX" sz="1100" dirty="0" smtClean="0">
                <a:latin typeface="Arial" panose="020B0604020202020204" pitchFamily="34" charset="0"/>
                <a:cs typeface="Arial" panose="020B0604020202020204" pitchFamily="34" charset="0"/>
              </a:rPr>
              <a:t>una </a:t>
            </a:r>
            <a:r>
              <a:rPr lang="es-MX" sz="1100" b="1" dirty="0" smtClean="0">
                <a:latin typeface="Arial" panose="020B0604020202020204" pitchFamily="34" charset="0"/>
                <a:cs typeface="Arial" panose="020B0604020202020204" pitchFamily="34" charset="0"/>
              </a:rPr>
              <a:t>ligera disminución en </a:t>
            </a:r>
            <a:r>
              <a:rPr lang="es-MX" sz="1100" b="1" dirty="0">
                <a:latin typeface="Arial" panose="020B0604020202020204" pitchFamily="34" charset="0"/>
                <a:cs typeface="Arial" panose="020B0604020202020204" pitchFamily="34" charset="0"/>
              </a:rPr>
              <a:t>la parte de Daños (sin autos)</a:t>
            </a:r>
            <a:r>
              <a:rPr lang="es-MX" sz="1100" dirty="0">
                <a:latin typeface="Arial" panose="020B0604020202020204" pitchFamily="34" charset="0"/>
                <a:cs typeface="Arial" panose="020B0604020202020204" pitchFamily="34" charset="0"/>
              </a:rPr>
              <a:t>, explicada </a:t>
            </a:r>
            <a:r>
              <a:rPr lang="es-MX" sz="1100" b="1" dirty="0">
                <a:latin typeface="Arial" panose="020B0604020202020204" pitchFamily="34" charset="0"/>
                <a:cs typeface="Arial" panose="020B0604020202020204" pitchFamily="34" charset="0"/>
              </a:rPr>
              <a:t>por la renovación de la póliza bianual de Seguros Generales de Daños de Petróleos Mexicanos (PEMEX</a:t>
            </a:r>
            <a:r>
              <a:rPr lang="es-MX" sz="1100" b="1" dirty="0" smtClean="0">
                <a:latin typeface="Arial" panose="020B0604020202020204" pitchFamily="34" charset="0"/>
                <a:cs typeface="Arial" panose="020B0604020202020204" pitchFamily="34" charset="0"/>
              </a:rPr>
              <a:t>), la cual se presentó el año pasado. Además, se tiene un </a:t>
            </a:r>
            <a:r>
              <a:rPr lang="es-MX" sz="1100" b="1" dirty="0">
                <a:latin typeface="Arial" panose="020B0604020202020204" pitchFamily="34" charset="0"/>
                <a:cs typeface="Arial" panose="020B0604020202020204" pitchFamily="34" charset="0"/>
              </a:rPr>
              <a:t>efecto </a:t>
            </a:r>
            <a:r>
              <a:rPr lang="es-MX" sz="1100" b="1" dirty="0" smtClean="0">
                <a:latin typeface="Arial" panose="020B0604020202020204" pitchFamily="34" charset="0"/>
                <a:cs typeface="Arial" panose="020B0604020202020204" pitchFamily="34" charset="0"/>
              </a:rPr>
              <a:t>por la </a:t>
            </a:r>
            <a:r>
              <a:rPr lang="es-MX" sz="1100" b="1" dirty="0">
                <a:latin typeface="Arial" panose="020B0604020202020204" pitchFamily="34" charset="0"/>
                <a:cs typeface="Arial" panose="020B0604020202020204" pitchFamily="34" charset="0"/>
              </a:rPr>
              <a:t>anualización de los productos de corto y largo plazo. </a:t>
            </a:r>
            <a:endParaRPr lang="es-MX" sz="1100" dirty="0">
              <a:latin typeface="Arial" panose="020B0604020202020204" pitchFamily="34" charset="0"/>
              <a:cs typeface="Arial" panose="020B0604020202020204" pitchFamily="34" charset="0"/>
            </a:endParaRPr>
          </a:p>
          <a:p>
            <a:pPr marL="175545" indent="-175545" algn="just">
              <a:buFont typeface="Wingdings" panose="05000000000000000000" pitchFamily="2" charset="2"/>
              <a:buChar char="ü"/>
              <a:defRPr/>
            </a:pPr>
            <a:endParaRPr lang="es-MX" sz="1100" dirty="0">
              <a:latin typeface="Arial" panose="020B0604020202020204" pitchFamily="34" charset="0"/>
              <a:cs typeface="Arial" panose="020B0604020202020204" pitchFamily="34" charset="0"/>
            </a:endParaRPr>
          </a:p>
          <a:p>
            <a:pPr marL="175545" indent="-175545" algn="just">
              <a:buFont typeface="Wingdings" panose="05000000000000000000" pitchFamily="2" charset="2"/>
              <a:buChar char="ü"/>
              <a:defRPr/>
            </a:pPr>
            <a:r>
              <a:rPr lang="es-MX" sz="1100" dirty="0">
                <a:latin typeface="Arial" panose="020B0604020202020204" pitchFamily="34" charset="0"/>
                <a:cs typeface="Arial" panose="020B0604020202020204" pitchFamily="34" charset="0"/>
              </a:rPr>
              <a:t>Es importante señalar que el comportamiento de </a:t>
            </a:r>
            <a:r>
              <a:rPr lang="es-MX" sz="1100" b="1" dirty="0">
                <a:latin typeface="Arial" panose="020B0604020202020204" pitchFamily="34" charset="0"/>
                <a:cs typeface="Arial" panose="020B0604020202020204" pitchFamily="34" charset="0"/>
              </a:rPr>
              <a:t>la participación en el mercado de seguros es cíclico</a:t>
            </a:r>
            <a:r>
              <a:rPr lang="es-MX" sz="1100" dirty="0">
                <a:latin typeface="Arial" panose="020B0604020202020204" pitchFamily="34" charset="0"/>
                <a:cs typeface="Arial" panose="020B0604020202020204" pitchFamily="34" charset="0"/>
              </a:rPr>
              <a:t>, debido a la contratación de grandes pólizas multianuales.</a:t>
            </a:r>
          </a:p>
          <a:p>
            <a:pPr marL="171450" indent="-171450">
              <a:buFont typeface="Wingdings" panose="05000000000000000000" pitchFamily="2" charset="2"/>
              <a:buChar char="ü"/>
            </a:pPr>
            <a:endParaRPr lang="es-MX" sz="1100" dirty="0" smtClean="0">
              <a:latin typeface="Arial" panose="020B0604020202020204" pitchFamily="34" charset="0"/>
              <a:cs typeface="Arial" panose="020B0604020202020204" pitchFamily="34" charset="0"/>
            </a:endParaRPr>
          </a:p>
          <a:p>
            <a:pPr marL="171501" indent="-171501">
              <a:buFont typeface="Wingdings" panose="05000000000000000000" pitchFamily="2" charset="2"/>
              <a:buChar char="ü"/>
            </a:pPr>
            <a:endParaRPr lang="es-MX" sz="11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0B5E30F5-3B93-9649-9C31-0D19AB1A9615}" type="slidenum">
              <a:rPr lang="en-US" smtClean="0"/>
              <a:pPr/>
              <a:t>8</a:t>
            </a:fld>
            <a:endParaRPr lang="en-US"/>
          </a:p>
        </p:txBody>
      </p:sp>
    </p:spTree>
    <p:extLst>
      <p:ext uri="{BB962C8B-B14F-4D97-AF65-F5344CB8AC3E}">
        <p14:creationId xmlns:p14="http://schemas.microsoft.com/office/powerpoint/2010/main" val="2396092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702311" y="4294780"/>
            <a:ext cx="5618480" cy="4189095"/>
          </a:xfrm>
        </p:spPr>
        <p:txBody>
          <a:bodyPr/>
          <a:lstStyle/>
          <a:p>
            <a:pPr marL="171501" indent="-171501" algn="just">
              <a:buFont typeface="Wingdings" panose="05000000000000000000" pitchFamily="2" charset="2"/>
              <a:buChar char="ü"/>
            </a:pPr>
            <a:r>
              <a:rPr lang="es-MX" sz="1100" dirty="0" smtClean="0">
                <a:latin typeface="Arial" panose="020B0604020202020204" pitchFamily="34" charset="0"/>
                <a:cs typeface="Arial" panose="020B0604020202020204" pitchFamily="34" charset="0"/>
              </a:rPr>
              <a:t>En cuanto a la </a:t>
            </a:r>
            <a:r>
              <a:rPr lang="es-MX" sz="1100" b="1" dirty="0" smtClean="0">
                <a:latin typeface="Arial" panose="020B0604020202020204" pitchFamily="34" charset="0"/>
                <a:cs typeface="Arial" panose="020B0604020202020204" pitchFamily="34" charset="0"/>
              </a:rPr>
              <a:t>distribución de seguros</a:t>
            </a:r>
            <a:r>
              <a:rPr lang="es-MX" sz="1100" dirty="0" smtClean="0">
                <a:latin typeface="Arial" panose="020B0604020202020204" pitchFamily="34" charset="0"/>
                <a:cs typeface="Arial" panose="020B0604020202020204" pitchFamily="34" charset="0"/>
              </a:rPr>
              <a:t> </a:t>
            </a:r>
            <a:r>
              <a:rPr lang="es-MX" sz="1100" b="1" dirty="0" smtClean="0">
                <a:latin typeface="Arial" panose="020B0604020202020204" pitchFamily="34" charset="0"/>
                <a:cs typeface="Arial" panose="020B0604020202020204" pitchFamily="34" charset="0"/>
              </a:rPr>
              <a:t>las compañías tradicionales tuvieron un incremento en su participación relativa, </a:t>
            </a:r>
            <a:r>
              <a:rPr lang="es-MX" sz="1100" dirty="0" smtClean="0">
                <a:latin typeface="Arial" panose="020B0604020202020204" pitchFamily="34" charset="0"/>
                <a:cs typeface="Arial" panose="020B0604020202020204" pitchFamily="34" charset="0"/>
              </a:rPr>
              <a:t>con respecto a las compañías ligadas a bancos.</a:t>
            </a:r>
          </a:p>
          <a:p>
            <a:pPr marL="171501" indent="-171501" algn="just">
              <a:buFont typeface="Wingdings" panose="05000000000000000000" pitchFamily="2" charset="2"/>
              <a:buChar char="ü"/>
            </a:pPr>
            <a:endParaRPr lang="es-MX" sz="1100" dirty="0" smtClean="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r>
              <a:rPr lang="es-MX" sz="1100" b="1" dirty="0" smtClean="0">
                <a:latin typeface="Arial" panose="020B0604020202020204" pitchFamily="34" charset="0"/>
                <a:cs typeface="Arial" panose="020B0604020202020204" pitchFamily="34" charset="0"/>
              </a:rPr>
              <a:t>Los compañías tradicionales emitieron primas por 336,101 MDP</a:t>
            </a:r>
            <a:r>
              <a:rPr lang="es-MX" sz="1100" dirty="0" smtClean="0">
                <a:latin typeface="Arial" panose="020B0604020202020204" pitchFamily="34" charset="0"/>
                <a:cs typeface="Arial" panose="020B0604020202020204" pitchFamily="34" charset="0"/>
              </a:rPr>
              <a:t>, </a:t>
            </a:r>
            <a:r>
              <a:rPr lang="es-MX" sz="1100" b="1" dirty="0" smtClean="0">
                <a:latin typeface="Arial" panose="020B0604020202020204" pitchFamily="34" charset="0"/>
                <a:cs typeface="Arial" panose="020B0604020202020204" pitchFamily="34" charset="0"/>
              </a:rPr>
              <a:t>mientras que las compañías ligadas a bancos emitieron primas por 99,065 MDP</a:t>
            </a:r>
            <a:r>
              <a:rPr lang="es-MX" sz="1100" dirty="0" smtClean="0">
                <a:latin typeface="Arial" panose="020B0604020202020204" pitchFamily="34" charset="0"/>
                <a:cs typeface="Arial" panose="020B0604020202020204" pitchFamily="34" charset="0"/>
              </a:rPr>
              <a:t>, por lo que la participación de mercado de las compañías tradicionales fue de 77.2%, contra 22.8% de las compañías ligadas a bancos. Estos </a:t>
            </a:r>
            <a:r>
              <a:rPr lang="es-MX" sz="1100" dirty="0">
                <a:latin typeface="Arial" panose="020B0604020202020204" pitchFamily="34" charset="0"/>
                <a:cs typeface="Arial" panose="020B0604020202020204" pitchFamily="34" charset="0"/>
              </a:rPr>
              <a:t>mismos porcentajes de participación fueron, respectivamente, de 75.9%</a:t>
            </a:r>
            <a:r>
              <a:rPr lang="es-MX" sz="1100" dirty="0" smtClean="0">
                <a:latin typeface="Arial" panose="020B0604020202020204" pitchFamily="34" charset="0"/>
                <a:cs typeface="Arial" panose="020B0604020202020204" pitchFamily="34" charset="0"/>
              </a:rPr>
              <a:t> </a:t>
            </a:r>
            <a:r>
              <a:rPr lang="es-MX" sz="1100" dirty="0">
                <a:latin typeface="Arial" panose="020B0604020202020204" pitchFamily="34" charset="0"/>
                <a:cs typeface="Arial" panose="020B0604020202020204" pitchFamily="34" charset="0"/>
              </a:rPr>
              <a:t>y 24.1%</a:t>
            </a:r>
            <a:r>
              <a:rPr lang="es-MX" sz="1100" dirty="0" smtClean="0">
                <a:latin typeface="Arial" panose="020B0604020202020204" pitchFamily="34" charset="0"/>
                <a:cs typeface="Arial" panose="020B0604020202020204" pitchFamily="34" charset="0"/>
              </a:rPr>
              <a:t> </a:t>
            </a:r>
            <a:r>
              <a:rPr lang="es-MX" sz="1100" dirty="0">
                <a:latin typeface="Arial" panose="020B0604020202020204" pitchFamily="34" charset="0"/>
                <a:cs typeface="Arial" panose="020B0604020202020204" pitchFamily="34" charset="0"/>
              </a:rPr>
              <a:t>en el </a:t>
            </a:r>
            <a:r>
              <a:rPr lang="es-MX" sz="1100" dirty="0" smtClean="0">
                <a:latin typeface="Arial" panose="020B0604020202020204" pitchFamily="34" charset="0"/>
                <a:cs typeface="Arial" panose="020B0604020202020204" pitchFamily="34" charset="0"/>
              </a:rPr>
              <a:t>2015.  </a:t>
            </a:r>
            <a:endParaRPr lang="es-MX" sz="1100" dirty="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endParaRPr lang="es-MX" altLang="es-MX" sz="1100" dirty="0">
              <a:latin typeface="Arial" panose="020B0604020202020204" pitchFamily="34" charset="0"/>
              <a:cs typeface="Arial" panose="020B0604020202020204" pitchFamily="34" charset="0"/>
            </a:endParaRPr>
          </a:p>
          <a:p>
            <a:pPr marL="171501" indent="-171501" algn="just">
              <a:buFont typeface="Wingdings" panose="05000000000000000000" pitchFamily="2" charset="2"/>
              <a:buChar char="ü"/>
            </a:pPr>
            <a:r>
              <a:rPr lang="es-MX" altLang="es-MX" sz="1100" dirty="0" smtClean="0">
                <a:latin typeface="Arial" panose="020B0604020202020204" pitchFamily="34" charset="0"/>
                <a:cs typeface="Arial" panose="020B0604020202020204" pitchFamily="34" charset="0"/>
              </a:rPr>
              <a:t>Esta </a:t>
            </a:r>
            <a:r>
              <a:rPr lang="es-MX" altLang="es-MX" sz="1100" dirty="0">
                <a:latin typeface="Arial" panose="020B0604020202020204" pitchFamily="34" charset="0"/>
                <a:cs typeface="Arial" panose="020B0604020202020204" pitchFamily="34" charset="0"/>
              </a:rPr>
              <a:t>situación </a:t>
            </a:r>
            <a:r>
              <a:rPr lang="es-MX" altLang="es-MX" sz="1100" b="1" dirty="0">
                <a:latin typeface="Arial" panose="020B0604020202020204" pitchFamily="34" charset="0"/>
                <a:cs typeface="Arial" panose="020B0604020202020204" pitchFamily="34" charset="0"/>
              </a:rPr>
              <a:t>se deriva principalmente a la operación de </a:t>
            </a:r>
            <a:r>
              <a:rPr lang="es-MX" altLang="es-MX" sz="1100" b="1" dirty="0" smtClean="0">
                <a:latin typeface="Arial" panose="020B0604020202020204" pitchFamily="34" charset="0"/>
                <a:cs typeface="Arial" panose="020B0604020202020204" pitchFamily="34" charset="0"/>
              </a:rPr>
              <a:t>vida, daños y el ramo de autos.</a:t>
            </a:r>
            <a:endParaRPr lang="es-MX" altLang="es-MX" sz="1100" dirty="0">
              <a:latin typeface="Arial" panose="020B0604020202020204" pitchFamily="34" charset="0"/>
              <a:cs typeface="Arial" panose="020B0604020202020204" pitchFamily="34" charset="0"/>
            </a:endParaRPr>
          </a:p>
          <a:p>
            <a:pPr marL="171501" indent="-171501" algn="just">
              <a:buFont typeface="Arial" panose="020B0604020202020204" pitchFamily="34" charset="0"/>
              <a:buChar char="•"/>
            </a:pPr>
            <a:endParaRPr lang="es-MX"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0B5E30F5-3B93-9649-9C31-0D19AB1A9615}" type="slidenum">
              <a:rPr lang="en-US" smtClean="0"/>
              <a:pPr/>
              <a:t>9</a:t>
            </a:fld>
            <a:endParaRPr lang="en-US"/>
          </a:p>
        </p:txBody>
      </p:sp>
    </p:spTree>
    <p:extLst>
      <p:ext uri="{BB962C8B-B14F-4D97-AF65-F5344CB8AC3E}">
        <p14:creationId xmlns:p14="http://schemas.microsoft.com/office/powerpoint/2010/main" val="2429678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2" descr="Plantillas AMIS-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p:cNvSpPr>
            <a:spLocks noGrp="1"/>
          </p:cNvSpPr>
          <p:nvPr>
            <p:ph type="ctrTitle" hasCustomPrompt="1"/>
          </p:nvPr>
        </p:nvSpPr>
        <p:spPr>
          <a:xfrm>
            <a:off x="707571" y="2348146"/>
            <a:ext cx="4778828" cy="1396546"/>
          </a:xfrm>
          <a:prstGeom prst="rect">
            <a:avLst/>
          </a:prstGeom>
        </p:spPr>
        <p:txBody>
          <a:bodyPr/>
          <a:lstStyle>
            <a:lvl1pPr algn="l">
              <a:defRPr sz="3800" baseline="0">
                <a:solidFill>
                  <a:schemeClr val="bg1"/>
                </a:solidFill>
                <a:latin typeface="Arial Black" panose="020B0A04020102020204" pitchFamily="34" charset="0"/>
              </a:defRPr>
            </a:lvl1pPr>
          </a:lstStyle>
          <a:p>
            <a:r>
              <a:rPr lang="es-MX" noProof="0" dirty="0" smtClean="0"/>
              <a:t>Título de la presentación</a:t>
            </a:r>
            <a:endParaRPr lang="es-MX" noProof="0" dirty="0"/>
          </a:p>
        </p:txBody>
      </p:sp>
      <p:sp>
        <p:nvSpPr>
          <p:cNvPr id="4" name="Date Placeholder 3"/>
          <p:cNvSpPr>
            <a:spLocks noGrp="1"/>
          </p:cNvSpPr>
          <p:nvPr>
            <p:ph type="dt" sz="half" idx="10"/>
          </p:nvPr>
        </p:nvSpPr>
        <p:spPr>
          <a:xfrm>
            <a:off x="119734" y="6356350"/>
            <a:ext cx="2133600" cy="365125"/>
          </a:xfrm>
          <a:prstGeom prst="rect">
            <a:avLst/>
          </a:prstGeom>
        </p:spPr>
        <p:txBody>
          <a:bodyPr/>
          <a:lstStyle>
            <a:lvl1pPr algn="ctr">
              <a:defRPr sz="1400">
                <a:solidFill>
                  <a:schemeClr val="bg1"/>
                </a:solidFill>
                <a:latin typeface="Arial" panose="020B0604020202020204" pitchFamily="34" charset="0"/>
                <a:cs typeface="Arial" panose="020B0604020202020204" pitchFamily="34" charset="0"/>
              </a:defRPr>
            </a:lvl1pPr>
          </a:lstStyle>
          <a:p>
            <a:fld id="{647FC0C5-AD7B-48A1-BD52-9439B93D8192}" type="datetime1">
              <a:rPr lang="en-US" smtClean="0"/>
              <a:t>3/8/2017</a:t>
            </a:fld>
            <a:endParaRPr lang="en-US" dirty="0"/>
          </a:p>
        </p:txBody>
      </p:sp>
      <p:sp>
        <p:nvSpPr>
          <p:cNvPr id="5" name="Footer Placeholder 4"/>
          <p:cNvSpPr>
            <a:spLocks noGrp="1"/>
          </p:cNvSpPr>
          <p:nvPr>
            <p:ph type="ftr" sz="quarter" idx="11"/>
          </p:nvPr>
        </p:nvSpPr>
        <p:spPr>
          <a:xfrm>
            <a:off x="2405743" y="6356350"/>
            <a:ext cx="4365171" cy="365125"/>
          </a:xfrm>
          <a:prstGeom prst="rect">
            <a:avLst/>
          </a:prstGeom>
        </p:spPr>
        <p:txBody>
          <a:bodyP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945096" y="6356350"/>
            <a:ext cx="2133600" cy="365125"/>
          </a:xfrm>
          <a:prstGeom prst="rect">
            <a:avLst/>
          </a:prstGeom>
        </p:spPr>
        <p:txBody>
          <a:bodyPr/>
          <a:lstStyle>
            <a:lvl1pPr algn="r">
              <a:defRPr sz="1400" b="1">
                <a:solidFill>
                  <a:schemeClr val="bg1"/>
                </a:solidFill>
                <a:latin typeface="Arial" panose="020B0604020202020204" pitchFamily="34" charset="0"/>
                <a:cs typeface="Arial" panose="020B0604020202020204" pitchFamily="34" charset="0"/>
              </a:defRPr>
            </a:lvl1pPr>
          </a:lstStyle>
          <a:p>
            <a:fld id="{23DE008A-60C3-3E45-BADA-CD0D7988EA5A}" type="slidenum">
              <a:rPr lang="en-US" smtClean="0"/>
              <a:pPr/>
              <a:t>‹Nº›</a:t>
            </a:fld>
            <a:endParaRPr lang="en-US"/>
          </a:p>
        </p:txBody>
      </p:sp>
      <p:pic>
        <p:nvPicPr>
          <p:cNvPr id="11" name="Picture 5" descr="logo-1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8400" y="5081058"/>
            <a:ext cx="3084370" cy="12678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96504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logos-1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799" y="381000"/>
            <a:ext cx="1526503" cy="627496"/>
          </a:xfrm>
          <a:prstGeom prst="rect">
            <a:avLst/>
          </a:prstGeom>
        </p:spPr>
      </p:pic>
      <p:sp>
        <p:nvSpPr>
          <p:cNvPr id="11" name="Date Placeholder 3"/>
          <p:cNvSpPr>
            <a:spLocks noGrp="1"/>
          </p:cNvSpPr>
          <p:nvPr>
            <p:ph type="dt" sz="half" idx="10"/>
          </p:nvPr>
        </p:nvSpPr>
        <p:spPr>
          <a:xfrm>
            <a:off x="381000" y="6476096"/>
            <a:ext cx="1872334" cy="365125"/>
          </a:xfrm>
          <a:prstGeom prst="rect">
            <a:avLst/>
          </a:prstGeom>
        </p:spPr>
        <p:txBody>
          <a:bodyPr/>
          <a:lstStyle>
            <a:lvl1pPr algn="ctr">
              <a:defRPr sz="1400">
                <a:solidFill>
                  <a:schemeClr val="tx1">
                    <a:lumMod val="65000"/>
                    <a:lumOff val="35000"/>
                  </a:schemeClr>
                </a:solidFill>
                <a:latin typeface="Arial" panose="020B0604020202020204" pitchFamily="34" charset="0"/>
                <a:cs typeface="Arial" panose="020B0604020202020204" pitchFamily="34" charset="0"/>
              </a:defRPr>
            </a:lvl1pPr>
          </a:lstStyle>
          <a:p>
            <a:fld id="{275BB78C-2553-44EE-90C8-035A2778737B}" type="datetime1">
              <a:rPr lang="en-US" smtClean="0"/>
              <a:t>3/8/2017</a:t>
            </a:fld>
            <a:endParaRPr lang="en-US" dirty="0"/>
          </a:p>
        </p:txBody>
      </p:sp>
      <p:sp>
        <p:nvSpPr>
          <p:cNvPr id="12" name="Footer Placeholder 4"/>
          <p:cNvSpPr>
            <a:spLocks noGrp="1"/>
          </p:cNvSpPr>
          <p:nvPr>
            <p:ph type="ftr" sz="quarter" idx="11"/>
          </p:nvPr>
        </p:nvSpPr>
        <p:spPr>
          <a:xfrm>
            <a:off x="2405743" y="6476096"/>
            <a:ext cx="4365171" cy="365125"/>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13" name="Slide Number Placeholder 5"/>
          <p:cNvSpPr>
            <a:spLocks noGrp="1"/>
          </p:cNvSpPr>
          <p:nvPr>
            <p:ph type="sldNum" sz="quarter" idx="12"/>
          </p:nvPr>
        </p:nvSpPr>
        <p:spPr>
          <a:xfrm>
            <a:off x="6945096" y="6476096"/>
            <a:ext cx="2133600" cy="365125"/>
          </a:xfrm>
          <a:prstGeom prst="rect">
            <a:avLst/>
          </a:prstGeom>
        </p:spPr>
        <p:txBody>
          <a:bodyPr/>
          <a:lstStyle>
            <a:lvl1pPr algn="r">
              <a:defRPr sz="1400" b="1">
                <a:solidFill>
                  <a:schemeClr val="tx1">
                    <a:lumMod val="65000"/>
                    <a:lumOff val="35000"/>
                  </a:schemeClr>
                </a:solidFill>
                <a:latin typeface="Arial" panose="020B0604020202020204" pitchFamily="34" charset="0"/>
                <a:cs typeface="Arial" panose="020B0604020202020204" pitchFamily="34" charset="0"/>
              </a:defRPr>
            </a:lvl1pPr>
          </a:lstStyle>
          <a:p>
            <a:fld id="{23DE008A-60C3-3E45-BADA-CD0D7988EA5A}" type="slidenum">
              <a:rPr lang="en-US" smtClean="0"/>
              <a:pPr/>
              <a:t>‹Nº›</a:t>
            </a:fld>
            <a:endParaRPr lang="en-US"/>
          </a:p>
        </p:txBody>
      </p:sp>
      <p:sp>
        <p:nvSpPr>
          <p:cNvPr id="22" name="21 Marcador de texto"/>
          <p:cNvSpPr>
            <a:spLocks noGrp="1"/>
          </p:cNvSpPr>
          <p:nvPr>
            <p:ph type="body" sz="quarter" idx="15" hasCustomPrompt="1"/>
          </p:nvPr>
        </p:nvSpPr>
        <p:spPr>
          <a:xfrm>
            <a:off x="185052" y="2328863"/>
            <a:ext cx="3363913" cy="1263650"/>
          </a:xfrm>
          <a:prstGeom prst="rect">
            <a:avLst/>
          </a:prstGeom>
        </p:spPr>
        <p:txBody>
          <a:bodyPr/>
          <a:lstStyle>
            <a:lvl1pPr marL="0" indent="0" algn="r">
              <a:buNone/>
              <a:defRPr sz="4000" baseline="0">
                <a:solidFill>
                  <a:srgbClr val="FF6600"/>
                </a:solidFill>
                <a:latin typeface="Arial Black" panose="020B0A04020102020204" pitchFamily="34" charset="0"/>
              </a:defRPr>
            </a:lvl1pPr>
          </a:lstStyle>
          <a:p>
            <a:pPr lvl="0"/>
            <a:r>
              <a:rPr lang="es-ES" dirty="0" smtClean="0"/>
              <a:t>Título</a:t>
            </a:r>
            <a:endParaRPr lang="es-MX" dirty="0"/>
          </a:p>
        </p:txBody>
      </p:sp>
      <p:sp>
        <p:nvSpPr>
          <p:cNvPr id="26" name="25 Marcador de texto"/>
          <p:cNvSpPr>
            <a:spLocks noGrp="1"/>
          </p:cNvSpPr>
          <p:nvPr>
            <p:ph type="body" sz="quarter" idx="16" hasCustomPrompt="1"/>
          </p:nvPr>
        </p:nvSpPr>
        <p:spPr>
          <a:xfrm>
            <a:off x="3896854" y="2328863"/>
            <a:ext cx="4975225" cy="3962400"/>
          </a:xfrm>
          <a:prstGeom prst="rect">
            <a:avLst/>
          </a:prstGeom>
        </p:spPr>
        <p:txBody>
          <a:bodyPr/>
          <a:lstStyle>
            <a:lvl1pPr marL="0" indent="0" algn="just">
              <a:buNone/>
              <a:defRPr sz="2400" b="1">
                <a:latin typeface="Tahoma" panose="020B0604030504040204" pitchFamily="34" charset="0"/>
                <a:ea typeface="Tahoma" panose="020B0604030504040204" pitchFamily="34" charset="0"/>
                <a:cs typeface="Tahoma" panose="020B0604030504040204" pitchFamily="34" charset="0"/>
              </a:defRPr>
            </a:lvl1pPr>
            <a:lvl2pPr marL="892175" indent="-434975" algn="just">
              <a:buClr>
                <a:srgbClr val="FF6600"/>
              </a:buClr>
              <a:buFont typeface="Wingdings" panose="05000000000000000000" pitchFamily="2" charset="2"/>
              <a:buChar char=""/>
              <a:defRPr sz="2000">
                <a:latin typeface="Tahoma" panose="020B0604030504040204" pitchFamily="34" charset="0"/>
                <a:ea typeface="Tahoma" panose="020B0604030504040204" pitchFamily="34" charset="0"/>
                <a:cs typeface="Tahoma" panose="020B0604030504040204" pitchFamily="34" charset="0"/>
              </a:defRPr>
            </a:lvl2pPr>
          </a:lstStyle>
          <a:p>
            <a:pPr lvl="1"/>
            <a:r>
              <a:rPr lang="es-ES" dirty="0" smtClean="0"/>
              <a:t>Texto</a:t>
            </a:r>
          </a:p>
          <a:p>
            <a:pPr lvl="1"/>
            <a:r>
              <a:rPr lang="es-ES" dirty="0" smtClean="0"/>
              <a:t>Texto</a:t>
            </a:r>
          </a:p>
        </p:txBody>
      </p:sp>
    </p:spTree>
    <p:extLst>
      <p:ext uri="{BB962C8B-B14F-4D97-AF65-F5344CB8AC3E}">
        <p14:creationId xmlns:p14="http://schemas.microsoft.com/office/powerpoint/2010/main" val="23026937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pic>
        <p:nvPicPr>
          <p:cNvPr id="3" name="Picture 26" descr="Plantillas AMIS-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4" name="Date Placeholder 3"/>
          <p:cNvSpPr>
            <a:spLocks noGrp="1"/>
          </p:cNvSpPr>
          <p:nvPr>
            <p:ph type="dt" sz="half" idx="10"/>
          </p:nvPr>
        </p:nvSpPr>
        <p:spPr>
          <a:xfrm>
            <a:off x="381000" y="6476096"/>
            <a:ext cx="1872334" cy="365125"/>
          </a:xfrm>
          <a:prstGeom prst="rect">
            <a:avLst/>
          </a:prstGeom>
        </p:spPr>
        <p:txBody>
          <a:bodyPr/>
          <a:lstStyle>
            <a:lvl1pPr algn="ctr">
              <a:defRPr sz="1400">
                <a:solidFill>
                  <a:schemeClr val="tx1">
                    <a:lumMod val="65000"/>
                    <a:lumOff val="35000"/>
                  </a:schemeClr>
                </a:solidFill>
                <a:latin typeface="Arial" panose="020B0604020202020204" pitchFamily="34" charset="0"/>
                <a:cs typeface="Arial" panose="020B0604020202020204" pitchFamily="34" charset="0"/>
              </a:defRPr>
            </a:lvl1pPr>
          </a:lstStyle>
          <a:p>
            <a:fld id="{DDFCD2DA-59CE-45A6-9DD6-8B525AB1E67F}" type="datetime1">
              <a:rPr lang="en-US" smtClean="0"/>
              <a:t>3/8/2017</a:t>
            </a:fld>
            <a:endParaRPr lang="en-US" dirty="0"/>
          </a:p>
        </p:txBody>
      </p:sp>
      <p:sp>
        <p:nvSpPr>
          <p:cNvPr id="5" name="Footer Placeholder 4"/>
          <p:cNvSpPr>
            <a:spLocks noGrp="1"/>
          </p:cNvSpPr>
          <p:nvPr>
            <p:ph type="ftr" sz="quarter" idx="11"/>
          </p:nvPr>
        </p:nvSpPr>
        <p:spPr>
          <a:xfrm>
            <a:off x="2405743" y="6476096"/>
            <a:ext cx="4365171" cy="365125"/>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945096" y="6476096"/>
            <a:ext cx="1306275" cy="365125"/>
          </a:xfrm>
          <a:prstGeom prst="rect">
            <a:avLst/>
          </a:prstGeom>
        </p:spPr>
        <p:txBody>
          <a:bodyPr/>
          <a:lstStyle>
            <a:lvl1pPr algn="r">
              <a:defRPr sz="1400" b="1">
                <a:solidFill>
                  <a:schemeClr val="tx1">
                    <a:lumMod val="65000"/>
                    <a:lumOff val="35000"/>
                  </a:schemeClr>
                </a:solidFill>
                <a:latin typeface="Arial" panose="020B0604020202020204" pitchFamily="34" charset="0"/>
                <a:cs typeface="Arial" panose="020B0604020202020204" pitchFamily="34" charset="0"/>
              </a:defRPr>
            </a:lvl1pPr>
          </a:lstStyle>
          <a:p>
            <a:fld id="{23DE008A-60C3-3E45-BADA-CD0D7988EA5A}" type="slidenum">
              <a:rPr lang="en-US" smtClean="0"/>
              <a:pPr/>
              <a:t>‹Nº›</a:t>
            </a:fld>
            <a:endParaRPr lang="en-US"/>
          </a:p>
        </p:txBody>
      </p:sp>
      <p:sp>
        <p:nvSpPr>
          <p:cNvPr id="8" name="Title 1"/>
          <p:cNvSpPr>
            <a:spLocks noGrp="1"/>
          </p:cNvSpPr>
          <p:nvPr>
            <p:ph type="ctrTitle" hasCustomPrompt="1"/>
          </p:nvPr>
        </p:nvSpPr>
        <p:spPr>
          <a:xfrm>
            <a:off x="3047999" y="132709"/>
            <a:ext cx="5715001" cy="749034"/>
          </a:xfrm>
          <a:prstGeom prst="rect">
            <a:avLst/>
          </a:prstGeom>
        </p:spPr>
        <p:txBody>
          <a:bodyPr/>
          <a:lstStyle>
            <a:lvl1pPr algn="r">
              <a:defRPr sz="3800" b="0" baseline="0">
                <a:solidFill>
                  <a:schemeClr val="bg1"/>
                </a:solidFill>
                <a:latin typeface="Arial" panose="020B0604020202020204" pitchFamily="34" charset="0"/>
                <a:cs typeface="Arial" panose="020B0604020202020204" pitchFamily="34" charset="0"/>
              </a:defRPr>
            </a:lvl1pPr>
          </a:lstStyle>
          <a:p>
            <a:r>
              <a:rPr lang="es-MX" noProof="0" dirty="0" smtClean="0"/>
              <a:t>Texto</a:t>
            </a:r>
            <a:endParaRPr lang="es-MX" noProof="0" dirty="0"/>
          </a:p>
        </p:txBody>
      </p:sp>
      <p:sp>
        <p:nvSpPr>
          <p:cNvPr id="9" name="25 Marcador de texto"/>
          <p:cNvSpPr>
            <a:spLocks noGrp="1"/>
          </p:cNvSpPr>
          <p:nvPr>
            <p:ph type="body" sz="quarter" idx="20" hasCustomPrompt="1"/>
          </p:nvPr>
        </p:nvSpPr>
        <p:spPr>
          <a:xfrm>
            <a:off x="272143" y="1436914"/>
            <a:ext cx="8490857" cy="4811486"/>
          </a:xfrm>
          <a:prstGeom prst="rect">
            <a:avLst/>
          </a:prstGeom>
        </p:spPr>
        <p:txBody>
          <a:bodyPr/>
          <a:lstStyle>
            <a:lvl1pPr marL="0" indent="0" algn="just">
              <a:buNone/>
              <a:defRPr sz="2400" b="1">
                <a:latin typeface="Tahoma" panose="020B0604030504040204" pitchFamily="34" charset="0"/>
                <a:ea typeface="Tahoma" panose="020B0604030504040204" pitchFamily="34" charset="0"/>
                <a:cs typeface="Tahoma" panose="020B0604030504040204" pitchFamily="34" charset="0"/>
              </a:defRPr>
            </a:lvl1pPr>
            <a:lvl2pPr marL="0" indent="0" algn="just">
              <a:buClr>
                <a:srgbClr val="FF6600"/>
              </a:buClr>
              <a:buFont typeface="Wingdings" panose="05000000000000000000" pitchFamily="2" charset="2"/>
              <a:buNone/>
              <a:defRPr sz="2400" b="0">
                <a:latin typeface="Tahoma" panose="020B0604030504040204" pitchFamily="34" charset="0"/>
                <a:ea typeface="Tahoma" panose="020B0604030504040204" pitchFamily="34" charset="0"/>
                <a:cs typeface="Tahoma" panose="020B0604030504040204" pitchFamily="34" charset="0"/>
              </a:defRPr>
            </a:lvl2pPr>
          </a:lstStyle>
          <a:p>
            <a:pPr lvl="1"/>
            <a:r>
              <a:rPr lang="es-ES" dirty="0" smtClean="0"/>
              <a:t>Texto</a:t>
            </a:r>
          </a:p>
        </p:txBody>
      </p:sp>
    </p:spTree>
    <p:extLst>
      <p:ext uri="{BB962C8B-B14F-4D97-AF65-F5344CB8AC3E}">
        <p14:creationId xmlns:p14="http://schemas.microsoft.com/office/powerpoint/2010/main" val="39672564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pic>
        <p:nvPicPr>
          <p:cNvPr id="3" name="Picture 14" descr="Plantillas AMIS-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ate Placeholder 3"/>
          <p:cNvSpPr>
            <a:spLocks noGrp="1"/>
          </p:cNvSpPr>
          <p:nvPr>
            <p:ph type="dt" sz="half" idx="10"/>
          </p:nvPr>
        </p:nvSpPr>
        <p:spPr>
          <a:xfrm>
            <a:off x="381000" y="6476096"/>
            <a:ext cx="1872334" cy="365125"/>
          </a:xfrm>
          <a:prstGeom prst="rect">
            <a:avLst/>
          </a:prstGeom>
        </p:spPr>
        <p:txBody>
          <a:bodyPr/>
          <a:lstStyle>
            <a:lvl1pPr algn="ctr">
              <a:defRPr sz="1400">
                <a:solidFill>
                  <a:schemeClr val="tx1">
                    <a:lumMod val="65000"/>
                    <a:lumOff val="35000"/>
                  </a:schemeClr>
                </a:solidFill>
                <a:latin typeface="Arial" panose="020B0604020202020204" pitchFamily="34" charset="0"/>
                <a:cs typeface="Arial" panose="020B0604020202020204" pitchFamily="34" charset="0"/>
              </a:defRPr>
            </a:lvl1pPr>
          </a:lstStyle>
          <a:p>
            <a:fld id="{48FA5F6C-4707-4A87-A69E-E6E2FB288184}" type="datetime1">
              <a:rPr lang="en-US" smtClean="0"/>
              <a:t>3/8/2017</a:t>
            </a:fld>
            <a:endParaRPr lang="en-US" dirty="0"/>
          </a:p>
        </p:txBody>
      </p:sp>
      <p:sp>
        <p:nvSpPr>
          <p:cNvPr id="6" name="Footer Placeholder 4"/>
          <p:cNvSpPr>
            <a:spLocks noGrp="1"/>
          </p:cNvSpPr>
          <p:nvPr>
            <p:ph type="ftr" sz="quarter" idx="11"/>
          </p:nvPr>
        </p:nvSpPr>
        <p:spPr>
          <a:xfrm>
            <a:off x="2405743" y="6476096"/>
            <a:ext cx="4365171" cy="365125"/>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5"/>
          <p:cNvSpPr>
            <a:spLocks noGrp="1"/>
          </p:cNvSpPr>
          <p:nvPr>
            <p:ph type="sldNum" sz="quarter" idx="12"/>
          </p:nvPr>
        </p:nvSpPr>
        <p:spPr>
          <a:xfrm>
            <a:off x="6945096" y="6476096"/>
            <a:ext cx="2133600" cy="365125"/>
          </a:xfrm>
          <a:prstGeom prst="rect">
            <a:avLst/>
          </a:prstGeom>
        </p:spPr>
        <p:txBody>
          <a:bodyPr/>
          <a:lstStyle>
            <a:lvl1pPr algn="r">
              <a:defRPr sz="1400" b="1">
                <a:solidFill>
                  <a:schemeClr val="tx1">
                    <a:lumMod val="65000"/>
                    <a:lumOff val="35000"/>
                  </a:schemeClr>
                </a:solidFill>
                <a:latin typeface="Arial" panose="020B0604020202020204" pitchFamily="34" charset="0"/>
                <a:cs typeface="Arial" panose="020B0604020202020204" pitchFamily="34" charset="0"/>
              </a:defRPr>
            </a:lvl1pPr>
          </a:lstStyle>
          <a:p>
            <a:fld id="{23DE008A-60C3-3E45-BADA-CD0D7988EA5A}" type="slidenum">
              <a:rPr lang="en-US" smtClean="0"/>
              <a:pPr/>
              <a:t>‹Nº›</a:t>
            </a:fld>
            <a:endParaRPr lang="en-US"/>
          </a:p>
        </p:txBody>
      </p:sp>
      <p:sp>
        <p:nvSpPr>
          <p:cNvPr id="8" name="Title 1"/>
          <p:cNvSpPr>
            <a:spLocks noGrp="1"/>
          </p:cNvSpPr>
          <p:nvPr>
            <p:ph type="ctrTitle" hasCustomPrompt="1"/>
          </p:nvPr>
        </p:nvSpPr>
        <p:spPr>
          <a:xfrm>
            <a:off x="282955" y="132709"/>
            <a:ext cx="5932715" cy="749034"/>
          </a:xfrm>
          <a:prstGeom prst="rect">
            <a:avLst/>
          </a:prstGeom>
        </p:spPr>
        <p:txBody>
          <a:bodyPr/>
          <a:lstStyle>
            <a:lvl1pPr algn="l">
              <a:defRPr sz="3800" b="0" baseline="0">
                <a:solidFill>
                  <a:schemeClr val="bg1"/>
                </a:solidFill>
                <a:latin typeface="Arial" panose="020B0604020202020204" pitchFamily="34" charset="0"/>
                <a:cs typeface="Arial" panose="020B0604020202020204" pitchFamily="34" charset="0"/>
              </a:defRPr>
            </a:lvl1pPr>
          </a:lstStyle>
          <a:p>
            <a:r>
              <a:rPr lang="es-MX" noProof="0" dirty="0" smtClean="0"/>
              <a:t>Texto</a:t>
            </a:r>
            <a:endParaRPr lang="es-MX" noProof="0" dirty="0"/>
          </a:p>
        </p:txBody>
      </p:sp>
      <p:sp>
        <p:nvSpPr>
          <p:cNvPr id="9" name="25 Marcador de texto"/>
          <p:cNvSpPr>
            <a:spLocks noGrp="1"/>
          </p:cNvSpPr>
          <p:nvPr>
            <p:ph type="body" sz="quarter" idx="20" hasCustomPrompt="1"/>
          </p:nvPr>
        </p:nvSpPr>
        <p:spPr>
          <a:xfrm>
            <a:off x="272143" y="1436914"/>
            <a:ext cx="8490857" cy="4811486"/>
          </a:xfrm>
          <a:prstGeom prst="rect">
            <a:avLst/>
          </a:prstGeom>
        </p:spPr>
        <p:txBody>
          <a:bodyPr/>
          <a:lstStyle>
            <a:lvl1pPr marL="0" indent="0" algn="just">
              <a:buNone/>
              <a:defRPr sz="2400" b="1">
                <a:latin typeface="Tahoma" panose="020B0604030504040204" pitchFamily="34" charset="0"/>
                <a:ea typeface="Tahoma" panose="020B0604030504040204" pitchFamily="34" charset="0"/>
                <a:cs typeface="Tahoma" panose="020B0604030504040204" pitchFamily="34" charset="0"/>
              </a:defRPr>
            </a:lvl1pPr>
            <a:lvl2pPr marL="0" indent="0" algn="just">
              <a:buClr>
                <a:srgbClr val="FF6600"/>
              </a:buClr>
              <a:buFont typeface="Wingdings" panose="05000000000000000000" pitchFamily="2" charset="2"/>
              <a:buNone/>
              <a:defRPr sz="2400">
                <a:latin typeface="Tahoma" panose="020B0604030504040204" pitchFamily="34" charset="0"/>
                <a:ea typeface="Tahoma" panose="020B0604030504040204" pitchFamily="34" charset="0"/>
                <a:cs typeface="Tahoma" panose="020B0604030504040204" pitchFamily="34" charset="0"/>
              </a:defRPr>
            </a:lvl2pPr>
          </a:lstStyle>
          <a:p>
            <a:pPr lvl="1"/>
            <a:r>
              <a:rPr lang="es-ES" dirty="0" smtClean="0"/>
              <a:t>Texto</a:t>
            </a:r>
          </a:p>
        </p:txBody>
      </p:sp>
    </p:spTree>
    <p:extLst>
      <p:ext uri="{BB962C8B-B14F-4D97-AF65-F5344CB8AC3E}">
        <p14:creationId xmlns:p14="http://schemas.microsoft.com/office/powerpoint/2010/main" val="27847566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10" descr="Plantillas AMIS-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8" name="Date Placeholder 3"/>
          <p:cNvSpPr>
            <a:spLocks noGrp="1"/>
          </p:cNvSpPr>
          <p:nvPr>
            <p:ph type="dt" sz="half" idx="10"/>
          </p:nvPr>
        </p:nvSpPr>
        <p:spPr>
          <a:xfrm>
            <a:off x="381000" y="6476096"/>
            <a:ext cx="1872334" cy="365125"/>
          </a:xfrm>
          <a:prstGeom prst="rect">
            <a:avLst/>
          </a:prstGeom>
        </p:spPr>
        <p:txBody>
          <a:bodyPr/>
          <a:lstStyle>
            <a:lvl1pPr algn="ctr">
              <a:defRPr sz="1400">
                <a:solidFill>
                  <a:schemeClr val="tx1">
                    <a:lumMod val="65000"/>
                    <a:lumOff val="35000"/>
                  </a:schemeClr>
                </a:solidFill>
                <a:latin typeface="Arial" panose="020B0604020202020204" pitchFamily="34" charset="0"/>
                <a:cs typeface="Arial" panose="020B0604020202020204" pitchFamily="34" charset="0"/>
              </a:defRPr>
            </a:lvl1pPr>
          </a:lstStyle>
          <a:p>
            <a:fld id="{77CCA9AF-DA83-444F-BC51-E4160C2FFE38}" type="datetime1">
              <a:rPr lang="en-US" smtClean="0"/>
              <a:t>3/8/2017</a:t>
            </a:fld>
            <a:endParaRPr lang="en-US" dirty="0"/>
          </a:p>
        </p:txBody>
      </p:sp>
      <p:sp>
        <p:nvSpPr>
          <p:cNvPr id="9" name="Footer Placeholder 4"/>
          <p:cNvSpPr>
            <a:spLocks noGrp="1"/>
          </p:cNvSpPr>
          <p:nvPr>
            <p:ph type="ftr" sz="quarter" idx="11"/>
          </p:nvPr>
        </p:nvSpPr>
        <p:spPr>
          <a:xfrm>
            <a:off x="2405743" y="6476096"/>
            <a:ext cx="4365171" cy="365125"/>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p:cNvSpPr>
            <a:spLocks noGrp="1"/>
          </p:cNvSpPr>
          <p:nvPr>
            <p:ph type="sldNum" sz="quarter" idx="12"/>
          </p:nvPr>
        </p:nvSpPr>
        <p:spPr>
          <a:xfrm>
            <a:off x="6945096" y="6476096"/>
            <a:ext cx="1306275" cy="365125"/>
          </a:xfrm>
          <a:prstGeom prst="rect">
            <a:avLst/>
          </a:prstGeom>
        </p:spPr>
        <p:txBody>
          <a:bodyPr/>
          <a:lstStyle>
            <a:lvl1pPr algn="r">
              <a:defRPr sz="1400" b="1">
                <a:solidFill>
                  <a:schemeClr val="tx1">
                    <a:lumMod val="65000"/>
                    <a:lumOff val="35000"/>
                  </a:schemeClr>
                </a:solidFill>
                <a:latin typeface="Arial" panose="020B0604020202020204" pitchFamily="34" charset="0"/>
                <a:cs typeface="Arial" panose="020B0604020202020204" pitchFamily="34" charset="0"/>
              </a:defRPr>
            </a:lvl1pPr>
          </a:lstStyle>
          <a:p>
            <a:fld id="{23DE008A-60C3-3E45-BADA-CD0D7988EA5A}" type="slidenum">
              <a:rPr lang="en-US" smtClean="0"/>
              <a:pPr/>
              <a:t>‹Nº›</a:t>
            </a:fld>
            <a:endParaRPr lang="en-US"/>
          </a:p>
        </p:txBody>
      </p:sp>
      <p:sp>
        <p:nvSpPr>
          <p:cNvPr id="11" name="21 Marcador de texto"/>
          <p:cNvSpPr>
            <a:spLocks noGrp="1"/>
          </p:cNvSpPr>
          <p:nvPr>
            <p:ph type="body" sz="quarter" idx="15" hasCustomPrompt="1"/>
          </p:nvPr>
        </p:nvSpPr>
        <p:spPr>
          <a:xfrm>
            <a:off x="4740625" y="1762342"/>
            <a:ext cx="3363913" cy="676048"/>
          </a:xfrm>
          <a:prstGeom prst="rect">
            <a:avLst/>
          </a:prstGeom>
        </p:spPr>
        <p:txBody>
          <a:bodyPr/>
          <a:lstStyle>
            <a:lvl1pPr marL="0" indent="0" algn="ctr">
              <a:buNone/>
              <a:defRPr sz="4000" baseline="0">
                <a:solidFill>
                  <a:srgbClr val="FF6600"/>
                </a:solidFill>
                <a:latin typeface="Arial Black" panose="020B0A04020102020204" pitchFamily="34" charset="0"/>
              </a:defRPr>
            </a:lvl1pPr>
          </a:lstStyle>
          <a:p>
            <a:pPr lvl="0"/>
            <a:r>
              <a:rPr lang="es-ES" dirty="0" smtClean="0"/>
              <a:t>Título</a:t>
            </a:r>
            <a:endParaRPr lang="es-MX" dirty="0"/>
          </a:p>
        </p:txBody>
      </p:sp>
      <p:sp>
        <p:nvSpPr>
          <p:cNvPr id="13" name="12 Marcador de imágenes prediseñadas"/>
          <p:cNvSpPr>
            <a:spLocks noGrp="1"/>
          </p:cNvSpPr>
          <p:nvPr>
            <p:ph type="clipArt" sz="quarter" idx="16"/>
          </p:nvPr>
        </p:nvSpPr>
        <p:spPr>
          <a:xfrm>
            <a:off x="4092575" y="2775857"/>
            <a:ext cx="4605338" cy="2754086"/>
          </a:xfrm>
          <a:prstGeom prst="rect">
            <a:avLst/>
          </a:prstGeom>
        </p:spPr>
        <p:txBody>
          <a:bodyPr/>
          <a:lstStyle>
            <a:lvl1pPr marL="0" indent="0" algn="ctr">
              <a:buNone/>
              <a:defRPr/>
            </a:lvl1pPr>
          </a:lstStyle>
          <a:p>
            <a:endParaRPr lang="es-MX" dirty="0"/>
          </a:p>
        </p:txBody>
      </p:sp>
      <p:sp>
        <p:nvSpPr>
          <p:cNvPr id="14" name="Chevron 8"/>
          <p:cNvSpPr/>
          <p:nvPr userDrawn="1"/>
        </p:nvSpPr>
        <p:spPr>
          <a:xfrm>
            <a:off x="3750379" y="3003235"/>
            <a:ext cx="211666" cy="211666"/>
          </a:xfrm>
          <a:prstGeom prst="chevro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25 Marcador de texto"/>
          <p:cNvSpPr>
            <a:spLocks noGrp="1"/>
          </p:cNvSpPr>
          <p:nvPr>
            <p:ph type="body" sz="quarter" idx="17" hasCustomPrompt="1"/>
          </p:nvPr>
        </p:nvSpPr>
        <p:spPr>
          <a:xfrm>
            <a:off x="714060" y="3850851"/>
            <a:ext cx="3089224" cy="1680445"/>
          </a:xfrm>
          <a:prstGeom prst="rect">
            <a:avLst/>
          </a:prstGeom>
        </p:spPr>
        <p:txBody>
          <a:bodyPr/>
          <a:lstStyle>
            <a:lvl1pPr marL="0" indent="0" algn="just">
              <a:buNone/>
              <a:defRPr sz="2400" b="1">
                <a:latin typeface="Tahoma" panose="020B0604030504040204" pitchFamily="34" charset="0"/>
                <a:ea typeface="Tahoma" panose="020B0604030504040204" pitchFamily="34" charset="0"/>
                <a:cs typeface="Tahoma" panose="020B0604030504040204" pitchFamily="34" charset="0"/>
              </a:defRPr>
            </a:lvl1pPr>
            <a:lvl2pPr marL="0" indent="0" algn="r">
              <a:buClr>
                <a:srgbClr val="FF6600"/>
              </a:buClr>
              <a:buFont typeface="Wingdings" panose="05000000000000000000" pitchFamily="2" charset="2"/>
              <a:buNone/>
              <a:defRPr sz="2000">
                <a:latin typeface="Tahoma" panose="020B0604030504040204" pitchFamily="34" charset="0"/>
                <a:ea typeface="Tahoma" panose="020B0604030504040204" pitchFamily="34" charset="0"/>
                <a:cs typeface="Tahoma" panose="020B0604030504040204" pitchFamily="34" charset="0"/>
              </a:defRPr>
            </a:lvl2pPr>
          </a:lstStyle>
          <a:p>
            <a:pPr lvl="1"/>
            <a:r>
              <a:rPr lang="es-ES" dirty="0" smtClean="0"/>
              <a:t>Texto</a:t>
            </a:r>
          </a:p>
        </p:txBody>
      </p:sp>
    </p:spTree>
    <p:extLst>
      <p:ext uri="{BB962C8B-B14F-4D97-AF65-F5344CB8AC3E}">
        <p14:creationId xmlns:p14="http://schemas.microsoft.com/office/powerpoint/2010/main" val="18178636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Picture 17" descr="Plantillas AMIS-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ate Placeholder 3"/>
          <p:cNvSpPr>
            <a:spLocks noGrp="1"/>
          </p:cNvSpPr>
          <p:nvPr>
            <p:ph type="dt" sz="half" idx="10"/>
          </p:nvPr>
        </p:nvSpPr>
        <p:spPr>
          <a:xfrm>
            <a:off x="381000" y="6476096"/>
            <a:ext cx="1872334" cy="365125"/>
          </a:xfrm>
          <a:prstGeom prst="rect">
            <a:avLst/>
          </a:prstGeom>
        </p:spPr>
        <p:txBody>
          <a:bodyPr/>
          <a:lstStyle>
            <a:lvl1pPr algn="ctr">
              <a:defRPr sz="1400">
                <a:solidFill>
                  <a:schemeClr val="tx1">
                    <a:lumMod val="65000"/>
                    <a:lumOff val="35000"/>
                  </a:schemeClr>
                </a:solidFill>
                <a:latin typeface="Arial" panose="020B0604020202020204" pitchFamily="34" charset="0"/>
                <a:cs typeface="Arial" panose="020B0604020202020204" pitchFamily="34" charset="0"/>
              </a:defRPr>
            </a:lvl1pPr>
          </a:lstStyle>
          <a:p>
            <a:fld id="{3B15D99B-F148-46F2-953A-10DD4F1B8242}" type="datetime1">
              <a:rPr lang="en-US" smtClean="0"/>
              <a:t>3/8/2017</a:t>
            </a:fld>
            <a:endParaRPr lang="en-US" dirty="0"/>
          </a:p>
        </p:txBody>
      </p:sp>
      <p:sp>
        <p:nvSpPr>
          <p:cNvPr id="6" name="Footer Placeholder 4"/>
          <p:cNvSpPr>
            <a:spLocks noGrp="1"/>
          </p:cNvSpPr>
          <p:nvPr>
            <p:ph type="ftr" sz="quarter" idx="11"/>
          </p:nvPr>
        </p:nvSpPr>
        <p:spPr>
          <a:xfrm>
            <a:off x="2405743" y="6476096"/>
            <a:ext cx="4365171" cy="365125"/>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5"/>
          <p:cNvSpPr>
            <a:spLocks noGrp="1"/>
          </p:cNvSpPr>
          <p:nvPr>
            <p:ph type="sldNum" sz="quarter" idx="12"/>
          </p:nvPr>
        </p:nvSpPr>
        <p:spPr>
          <a:xfrm>
            <a:off x="6945096" y="6476096"/>
            <a:ext cx="2133600" cy="365125"/>
          </a:xfrm>
          <a:prstGeom prst="rect">
            <a:avLst/>
          </a:prstGeom>
        </p:spPr>
        <p:txBody>
          <a:bodyPr/>
          <a:lstStyle>
            <a:lvl1pPr algn="r">
              <a:defRPr sz="1400" b="1">
                <a:solidFill>
                  <a:schemeClr val="tx1">
                    <a:lumMod val="65000"/>
                    <a:lumOff val="35000"/>
                  </a:schemeClr>
                </a:solidFill>
                <a:latin typeface="Arial" panose="020B0604020202020204" pitchFamily="34" charset="0"/>
                <a:cs typeface="Arial" panose="020B0604020202020204" pitchFamily="34" charset="0"/>
              </a:defRPr>
            </a:lvl1pPr>
          </a:lstStyle>
          <a:p>
            <a:fld id="{23DE008A-60C3-3E45-BADA-CD0D7988EA5A}" type="slidenum">
              <a:rPr lang="en-US" smtClean="0"/>
              <a:pPr/>
              <a:t>‹Nº›</a:t>
            </a:fld>
            <a:endParaRPr lang="en-US"/>
          </a:p>
        </p:txBody>
      </p:sp>
      <p:sp>
        <p:nvSpPr>
          <p:cNvPr id="8" name="Rectangle 10"/>
          <p:cNvSpPr/>
          <p:nvPr userDrawn="1"/>
        </p:nvSpPr>
        <p:spPr>
          <a:xfrm>
            <a:off x="1" y="2988724"/>
            <a:ext cx="9144000" cy="1118638"/>
          </a:xfrm>
          <a:prstGeom prst="rect">
            <a:avLst/>
          </a:prstGeom>
          <a:solidFill>
            <a:schemeClr val="bg1">
              <a:lumMod val="65000"/>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21 Marcador de texto"/>
          <p:cNvSpPr>
            <a:spLocks noGrp="1"/>
          </p:cNvSpPr>
          <p:nvPr>
            <p:ph type="body" sz="quarter" idx="15" hasCustomPrompt="1"/>
          </p:nvPr>
        </p:nvSpPr>
        <p:spPr>
          <a:xfrm>
            <a:off x="381000" y="1403114"/>
            <a:ext cx="3363913" cy="676048"/>
          </a:xfrm>
          <a:prstGeom prst="rect">
            <a:avLst/>
          </a:prstGeom>
        </p:spPr>
        <p:txBody>
          <a:bodyPr/>
          <a:lstStyle>
            <a:lvl1pPr marL="0" indent="0" algn="l">
              <a:buNone/>
              <a:defRPr sz="4000" baseline="0">
                <a:solidFill>
                  <a:srgbClr val="FF6600"/>
                </a:solidFill>
                <a:latin typeface="Arial Black" panose="020B0A04020102020204" pitchFamily="34" charset="0"/>
              </a:defRPr>
            </a:lvl1pPr>
          </a:lstStyle>
          <a:p>
            <a:pPr lvl="0"/>
            <a:r>
              <a:rPr lang="es-ES" dirty="0" smtClean="0"/>
              <a:t>Título</a:t>
            </a:r>
            <a:endParaRPr lang="es-MX" dirty="0"/>
          </a:p>
        </p:txBody>
      </p:sp>
      <p:sp>
        <p:nvSpPr>
          <p:cNvPr id="10" name="25 Marcador de texto"/>
          <p:cNvSpPr>
            <a:spLocks noGrp="1"/>
          </p:cNvSpPr>
          <p:nvPr>
            <p:ph type="body" sz="quarter" idx="17" hasCustomPrompt="1"/>
          </p:nvPr>
        </p:nvSpPr>
        <p:spPr>
          <a:xfrm>
            <a:off x="380999" y="2170406"/>
            <a:ext cx="8207830" cy="594565"/>
          </a:xfrm>
          <a:prstGeom prst="rect">
            <a:avLst/>
          </a:prstGeom>
        </p:spPr>
        <p:txBody>
          <a:bodyPr/>
          <a:lstStyle>
            <a:lvl1pPr marL="0" indent="0" algn="just">
              <a:buNone/>
              <a:defRPr sz="2400" b="1">
                <a:latin typeface="Tahoma" panose="020B0604030504040204" pitchFamily="34" charset="0"/>
                <a:ea typeface="Tahoma" panose="020B0604030504040204" pitchFamily="34" charset="0"/>
                <a:cs typeface="Tahoma" panose="020B0604030504040204" pitchFamily="34" charset="0"/>
              </a:defRPr>
            </a:lvl1pPr>
            <a:lvl2pPr marL="0" indent="0" algn="just">
              <a:buClr>
                <a:srgbClr val="FF6600"/>
              </a:buClr>
              <a:buFont typeface="Wingdings" panose="05000000000000000000" pitchFamily="2" charset="2"/>
              <a:buNone/>
              <a:defRPr sz="2000">
                <a:latin typeface="Tahoma" panose="020B0604030504040204" pitchFamily="34" charset="0"/>
                <a:ea typeface="Tahoma" panose="020B0604030504040204" pitchFamily="34" charset="0"/>
                <a:cs typeface="Tahoma" panose="020B0604030504040204" pitchFamily="34" charset="0"/>
              </a:defRPr>
            </a:lvl2pPr>
          </a:lstStyle>
          <a:p>
            <a:pPr lvl="1"/>
            <a:r>
              <a:rPr lang="es-ES" dirty="0" smtClean="0"/>
              <a:t>Texto</a:t>
            </a:r>
          </a:p>
        </p:txBody>
      </p:sp>
      <p:sp>
        <p:nvSpPr>
          <p:cNvPr id="11" name="25 Marcador de texto"/>
          <p:cNvSpPr>
            <a:spLocks noGrp="1"/>
          </p:cNvSpPr>
          <p:nvPr>
            <p:ph type="body" sz="quarter" idx="18" hasCustomPrompt="1"/>
          </p:nvPr>
        </p:nvSpPr>
        <p:spPr>
          <a:xfrm>
            <a:off x="487805" y="3080656"/>
            <a:ext cx="3420267" cy="903515"/>
          </a:xfrm>
          <a:prstGeom prst="rect">
            <a:avLst/>
          </a:prstGeom>
        </p:spPr>
        <p:txBody>
          <a:bodyPr/>
          <a:lstStyle>
            <a:lvl1pPr marL="0" indent="0" algn="just">
              <a:buNone/>
              <a:defRPr sz="2400" b="1">
                <a:latin typeface="Tahoma" panose="020B0604030504040204" pitchFamily="34" charset="0"/>
                <a:ea typeface="Tahoma" panose="020B0604030504040204" pitchFamily="34" charset="0"/>
                <a:cs typeface="Tahoma" panose="020B0604030504040204" pitchFamily="34" charset="0"/>
              </a:defRPr>
            </a:lvl1pPr>
            <a:lvl2pPr marL="0" indent="0" algn="r">
              <a:buClr>
                <a:srgbClr val="FF6600"/>
              </a:buClr>
              <a:buFont typeface="Wingdings" panose="05000000000000000000" pitchFamily="2" charset="2"/>
              <a:buNone/>
              <a:defRPr sz="2000">
                <a:latin typeface="Tahoma" panose="020B0604030504040204" pitchFamily="34" charset="0"/>
                <a:ea typeface="Tahoma" panose="020B0604030504040204" pitchFamily="34" charset="0"/>
                <a:cs typeface="Tahoma" panose="020B0604030504040204" pitchFamily="34" charset="0"/>
              </a:defRPr>
            </a:lvl2pPr>
          </a:lstStyle>
          <a:p>
            <a:pPr lvl="1"/>
            <a:r>
              <a:rPr lang="es-ES" dirty="0" smtClean="0"/>
              <a:t>Texto</a:t>
            </a:r>
          </a:p>
        </p:txBody>
      </p:sp>
      <p:sp>
        <p:nvSpPr>
          <p:cNvPr id="13" name="25 Marcador de texto"/>
          <p:cNvSpPr>
            <a:spLocks noGrp="1"/>
          </p:cNvSpPr>
          <p:nvPr>
            <p:ph type="body" sz="quarter" idx="19" hasCustomPrompt="1"/>
          </p:nvPr>
        </p:nvSpPr>
        <p:spPr>
          <a:xfrm>
            <a:off x="4983719" y="3080652"/>
            <a:ext cx="3420267" cy="903515"/>
          </a:xfrm>
          <a:prstGeom prst="rect">
            <a:avLst/>
          </a:prstGeom>
        </p:spPr>
        <p:txBody>
          <a:bodyPr/>
          <a:lstStyle>
            <a:lvl1pPr marL="0" indent="0" algn="just">
              <a:buNone/>
              <a:defRPr sz="2400" b="1">
                <a:latin typeface="Tahoma" panose="020B0604030504040204" pitchFamily="34" charset="0"/>
                <a:ea typeface="Tahoma" panose="020B0604030504040204" pitchFamily="34" charset="0"/>
                <a:cs typeface="Tahoma" panose="020B0604030504040204" pitchFamily="34" charset="0"/>
              </a:defRPr>
            </a:lvl1pPr>
            <a:lvl2pPr marL="0" indent="0" algn="l">
              <a:buClr>
                <a:srgbClr val="FF6600"/>
              </a:buClr>
              <a:buFont typeface="Wingdings" panose="05000000000000000000" pitchFamily="2" charset="2"/>
              <a:buNone/>
              <a:defRPr sz="2000">
                <a:latin typeface="Tahoma" panose="020B0604030504040204" pitchFamily="34" charset="0"/>
                <a:ea typeface="Tahoma" panose="020B0604030504040204" pitchFamily="34" charset="0"/>
                <a:cs typeface="Tahoma" panose="020B0604030504040204" pitchFamily="34" charset="0"/>
              </a:defRPr>
            </a:lvl2pPr>
          </a:lstStyle>
          <a:p>
            <a:pPr lvl="1"/>
            <a:r>
              <a:rPr lang="es-ES" dirty="0" smtClean="0"/>
              <a:t>Texto</a:t>
            </a:r>
          </a:p>
        </p:txBody>
      </p:sp>
      <p:sp>
        <p:nvSpPr>
          <p:cNvPr id="14" name="Chevron 16"/>
          <p:cNvSpPr/>
          <p:nvPr userDrawn="1"/>
        </p:nvSpPr>
        <p:spPr>
          <a:xfrm>
            <a:off x="4357910" y="3445934"/>
            <a:ext cx="211666" cy="211666"/>
          </a:xfrm>
          <a:prstGeom prst="chevro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hevron 18"/>
          <p:cNvSpPr/>
          <p:nvPr userDrawn="1"/>
        </p:nvSpPr>
        <p:spPr>
          <a:xfrm rot="5400000">
            <a:off x="8683184" y="3445934"/>
            <a:ext cx="211666" cy="211666"/>
          </a:xfrm>
          <a:prstGeom prst="chevron">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25 Marcador de texto"/>
          <p:cNvSpPr>
            <a:spLocks noGrp="1"/>
          </p:cNvSpPr>
          <p:nvPr>
            <p:ph type="body" sz="quarter" idx="20" hasCustomPrompt="1"/>
          </p:nvPr>
        </p:nvSpPr>
        <p:spPr>
          <a:xfrm>
            <a:off x="498687" y="4419630"/>
            <a:ext cx="3420267" cy="1828770"/>
          </a:xfrm>
          <a:prstGeom prst="rect">
            <a:avLst/>
          </a:prstGeom>
        </p:spPr>
        <p:txBody>
          <a:bodyPr/>
          <a:lstStyle>
            <a:lvl1pPr marL="0" indent="0" algn="just">
              <a:buNone/>
              <a:defRPr sz="2400" b="1">
                <a:latin typeface="Tahoma" panose="020B0604030504040204" pitchFamily="34" charset="0"/>
                <a:ea typeface="Tahoma" panose="020B0604030504040204" pitchFamily="34" charset="0"/>
                <a:cs typeface="Tahoma" panose="020B0604030504040204" pitchFamily="34" charset="0"/>
              </a:defRPr>
            </a:lvl1pPr>
            <a:lvl2pPr marL="0" indent="0" algn="r">
              <a:buClr>
                <a:srgbClr val="FF6600"/>
              </a:buClr>
              <a:buFont typeface="Wingdings" panose="05000000000000000000" pitchFamily="2" charset="2"/>
              <a:buNone/>
              <a:defRPr sz="2000">
                <a:latin typeface="Tahoma" panose="020B0604030504040204" pitchFamily="34" charset="0"/>
                <a:ea typeface="Tahoma" panose="020B0604030504040204" pitchFamily="34" charset="0"/>
                <a:cs typeface="Tahoma" panose="020B0604030504040204" pitchFamily="34" charset="0"/>
              </a:defRPr>
            </a:lvl2pPr>
          </a:lstStyle>
          <a:p>
            <a:pPr lvl="1"/>
            <a:r>
              <a:rPr lang="es-ES" dirty="0" smtClean="0"/>
              <a:t>Texto</a:t>
            </a:r>
          </a:p>
        </p:txBody>
      </p:sp>
      <p:sp>
        <p:nvSpPr>
          <p:cNvPr id="17" name="12 Marcador de imágenes prediseñadas"/>
          <p:cNvSpPr>
            <a:spLocks noGrp="1"/>
          </p:cNvSpPr>
          <p:nvPr>
            <p:ph type="clipArt" sz="quarter" idx="16"/>
          </p:nvPr>
        </p:nvSpPr>
        <p:spPr>
          <a:xfrm>
            <a:off x="5638165" y="4473553"/>
            <a:ext cx="2363267" cy="1710071"/>
          </a:xfrm>
          <a:prstGeom prst="rect">
            <a:avLst/>
          </a:prstGeom>
        </p:spPr>
        <p:txBody>
          <a:bodyPr/>
          <a:lstStyle>
            <a:lvl1pPr marL="0" indent="0" algn="ctr">
              <a:buNone/>
              <a:defRPr/>
            </a:lvl1pPr>
          </a:lstStyle>
          <a:p>
            <a:endParaRPr lang="es-MX" dirty="0"/>
          </a:p>
        </p:txBody>
      </p:sp>
    </p:spTree>
    <p:extLst>
      <p:ext uri="{BB962C8B-B14F-4D97-AF65-F5344CB8AC3E}">
        <p14:creationId xmlns:p14="http://schemas.microsoft.com/office/powerpoint/2010/main" val="15150170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Picture 26" descr="Plantillas AMIS-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4" name="Date Placeholder 3"/>
          <p:cNvSpPr>
            <a:spLocks noGrp="1"/>
          </p:cNvSpPr>
          <p:nvPr>
            <p:ph type="dt" sz="half" idx="10"/>
          </p:nvPr>
        </p:nvSpPr>
        <p:spPr>
          <a:xfrm>
            <a:off x="381000" y="6476096"/>
            <a:ext cx="1872334" cy="365125"/>
          </a:xfrm>
          <a:prstGeom prst="rect">
            <a:avLst/>
          </a:prstGeom>
        </p:spPr>
        <p:txBody>
          <a:bodyPr/>
          <a:lstStyle>
            <a:lvl1pPr algn="ctr">
              <a:defRPr sz="1400">
                <a:solidFill>
                  <a:schemeClr val="tx1">
                    <a:lumMod val="65000"/>
                    <a:lumOff val="35000"/>
                  </a:schemeClr>
                </a:solidFill>
                <a:latin typeface="Arial" panose="020B0604020202020204" pitchFamily="34" charset="0"/>
                <a:cs typeface="Arial" panose="020B0604020202020204" pitchFamily="34" charset="0"/>
              </a:defRPr>
            </a:lvl1pPr>
          </a:lstStyle>
          <a:p>
            <a:fld id="{2A17D790-87CC-40D1-8C87-84D293455E6F}" type="datetime1">
              <a:rPr lang="en-US" smtClean="0"/>
              <a:t>3/8/2017</a:t>
            </a:fld>
            <a:endParaRPr lang="en-US" dirty="0"/>
          </a:p>
        </p:txBody>
      </p:sp>
      <p:sp>
        <p:nvSpPr>
          <p:cNvPr id="5" name="Footer Placeholder 4"/>
          <p:cNvSpPr>
            <a:spLocks noGrp="1"/>
          </p:cNvSpPr>
          <p:nvPr>
            <p:ph type="ftr" sz="quarter" idx="11"/>
          </p:nvPr>
        </p:nvSpPr>
        <p:spPr>
          <a:xfrm>
            <a:off x="2405743" y="6476096"/>
            <a:ext cx="4365171" cy="365125"/>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945096" y="6476096"/>
            <a:ext cx="1306275" cy="365125"/>
          </a:xfrm>
          <a:prstGeom prst="rect">
            <a:avLst/>
          </a:prstGeom>
        </p:spPr>
        <p:txBody>
          <a:bodyPr/>
          <a:lstStyle>
            <a:lvl1pPr algn="r">
              <a:defRPr sz="1400" b="1">
                <a:solidFill>
                  <a:schemeClr val="tx1">
                    <a:lumMod val="65000"/>
                    <a:lumOff val="35000"/>
                  </a:schemeClr>
                </a:solidFill>
                <a:latin typeface="Arial" panose="020B0604020202020204" pitchFamily="34" charset="0"/>
                <a:cs typeface="Arial" panose="020B0604020202020204" pitchFamily="34" charset="0"/>
              </a:defRPr>
            </a:lvl1pPr>
          </a:lstStyle>
          <a:p>
            <a:fld id="{23DE008A-60C3-3E45-BADA-CD0D7988EA5A}" type="slidenum">
              <a:rPr lang="en-US" smtClean="0"/>
              <a:pPr/>
              <a:t>‹Nº›</a:t>
            </a:fld>
            <a:endParaRPr lang="en-US"/>
          </a:p>
        </p:txBody>
      </p:sp>
    </p:spTree>
    <p:extLst>
      <p:ext uri="{BB962C8B-B14F-4D97-AF65-F5344CB8AC3E}">
        <p14:creationId xmlns:p14="http://schemas.microsoft.com/office/powerpoint/2010/main" val="39031566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3" name="Picture 14" descr="Plantillas AMIS-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ate Placeholder 3"/>
          <p:cNvSpPr>
            <a:spLocks noGrp="1"/>
          </p:cNvSpPr>
          <p:nvPr>
            <p:ph type="dt" sz="half" idx="10"/>
          </p:nvPr>
        </p:nvSpPr>
        <p:spPr>
          <a:xfrm>
            <a:off x="381000" y="6476096"/>
            <a:ext cx="1872334" cy="365125"/>
          </a:xfrm>
          <a:prstGeom prst="rect">
            <a:avLst/>
          </a:prstGeom>
        </p:spPr>
        <p:txBody>
          <a:bodyPr/>
          <a:lstStyle>
            <a:lvl1pPr algn="ctr">
              <a:defRPr sz="1400">
                <a:solidFill>
                  <a:schemeClr val="tx1">
                    <a:lumMod val="65000"/>
                    <a:lumOff val="35000"/>
                  </a:schemeClr>
                </a:solidFill>
                <a:latin typeface="Arial" panose="020B0604020202020204" pitchFamily="34" charset="0"/>
                <a:cs typeface="Arial" panose="020B0604020202020204" pitchFamily="34" charset="0"/>
              </a:defRPr>
            </a:lvl1pPr>
          </a:lstStyle>
          <a:p>
            <a:fld id="{3E0BE35D-077F-43A0-8BCC-4488A76B630E}" type="datetime1">
              <a:rPr lang="en-US" smtClean="0"/>
              <a:t>3/8/2017</a:t>
            </a:fld>
            <a:endParaRPr lang="en-US" dirty="0"/>
          </a:p>
        </p:txBody>
      </p:sp>
      <p:sp>
        <p:nvSpPr>
          <p:cNvPr id="6" name="Footer Placeholder 4"/>
          <p:cNvSpPr>
            <a:spLocks noGrp="1"/>
          </p:cNvSpPr>
          <p:nvPr>
            <p:ph type="ftr" sz="quarter" idx="11"/>
          </p:nvPr>
        </p:nvSpPr>
        <p:spPr>
          <a:xfrm>
            <a:off x="2405743" y="6476096"/>
            <a:ext cx="4365171" cy="365125"/>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7" name="Slide Number Placeholder 5"/>
          <p:cNvSpPr>
            <a:spLocks noGrp="1"/>
          </p:cNvSpPr>
          <p:nvPr>
            <p:ph type="sldNum" sz="quarter" idx="12"/>
          </p:nvPr>
        </p:nvSpPr>
        <p:spPr>
          <a:xfrm>
            <a:off x="6945096" y="6476096"/>
            <a:ext cx="2133600" cy="365125"/>
          </a:xfrm>
          <a:prstGeom prst="rect">
            <a:avLst/>
          </a:prstGeom>
        </p:spPr>
        <p:txBody>
          <a:bodyPr/>
          <a:lstStyle>
            <a:lvl1pPr algn="r">
              <a:defRPr sz="1400" b="1">
                <a:solidFill>
                  <a:schemeClr val="tx1">
                    <a:lumMod val="65000"/>
                    <a:lumOff val="35000"/>
                  </a:schemeClr>
                </a:solidFill>
                <a:latin typeface="Arial" panose="020B0604020202020204" pitchFamily="34" charset="0"/>
                <a:cs typeface="Arial" panose="020B0604020202020204" pitchFamily="34" charset="0"/>
              </a:defRPr>
            </a:lvl1pPr>
          </a:lstStyle>
          <a:p>
            <a:fld id="{23DE008A-60C3-3E45-BADA-CD0D7988EA5A}" type="slidenum">
              <a:rPr lang="en-US" smtClean="0"/>
              <a:pPr/>
              <a:t>‹Nº›</a:t>
            </a:fld>
            <a:endParaRPr lang="en-US"/>
          </a:p>
        </p:txBody>
      </p:sp>
    </p:spTree>
    <p:extLst>
      <p:ext uri="{BB962C8B-B14F-4D97-AF65-F5344CB8AC3E}">
        <p14:creationId xmlns:p14="http://schemas.microsoft.com/office/powerpoint/2010/main" val="11795809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3" name="Picture 3" descr="Plantillas AMIS-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hasCustomPrompt="1"/>
          </p:nvPr>
        </p:nvSpPr>
        <p:spPr>
          <a:xfrm>
            <a:off x="3973285" y="4035432"/>
            <a:ext cx="4778828" cy="1396546"/>
          </a:xfrm>
          <a:prstGeom prst="rect">
            <a:avLst/>
          </a:prstGeom>
        </p:spPr>
        <p:txBody>
          <a:bodyPr/>
          <a:lstStyle>
            <a:lvl1pPr algn="l">
              <a:defRPr sz="6500" baseline="0">
                <a:solidFill>
                  <a:schemeClr val="bg1"/>
                </a:solidFill>
                <a:latin typeface="Arial" panose="020B0604020202020204" pitchFamily="34" charset="0"/>
                <a:cs typeface="Arial" panose="020B0604020202020204" pitchFamily="34" charset="0"/>
              </a:defRPr>
            </a:lvl1pPr>
          </a:lstStyle>
          <a:p>
            <a:r>
              <a:rPr lang="es-MX" noProof="0" dirty="0" smtClean="0"/>
              <a:t>Texto</a:t>
            </a:r>
            <a:endParaRPr lang="es-MX" noProof="0" dirty="0"/>
          </a:p>
        </p:txBody>
      </p:sp>
    </p:spTree>
    <p:extLst>
      <p:ext uri="{BB962C8B-B14F-4D97-AF65-F5344CB8AC3E}">
        <p14:creationId xmlns:p14="http://schemas.microsoft.com/office/powerpoint/2010/main" val="28675728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8273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0" r:id="rId5"/>
    <p:sldLayoutId id="2147483652" r:id="rId6"/>
    <p:sldLayoutId id="2147483653" r:id="rId7"/>
    <p:sldLayoutId id="2147483654" r:id="rId8"/>
    <p:sldLayoutId id="2147483655" r:id="rId9"/>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1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2452" y="1944735"/>
            <a:ext cx="5531865" cy="1067406"/>
          </a:xfrm>
        </p:spPr>
        <p:txBody>
          <a:bodyPr/>
          <a:lstStyle/>
          <a:p>
            <a:pPr algn="ctr"/>
            <a:r>
              <a:rPr lang="es-ES_tradnl" altLang="es-MX" sz="3200" b="1" dirty="0">
                <a:latin typeface="Arial" panose="020B0604020202020204" pitchFamily="34" charset="0"/>
              </a:rPr>
              <a:t>COMPORTAMIENTO DEL SEGURO </a:t>
            </a:r>
            <a:r>
              <a:rPr lang="es-ES_tradnl" altLang="es-MX" sz="3200" b="1" dirty="0" smtClean="0">
                <a:latin typeface="Arial" panose="020B0604020202020204" pitchFamily="34" charset="0"/>
              </a:rPr>
              <a:t>MEXICANO</a:t>
            </a:r>
            <a:endParaRPr lang="es-MX" sz="3200" dirty="0"/>
          </a:p>
        </p:txBody>
      </p:sp>
      <p:sp>
        <p:nvSpPr>
          <p:cNvPr id="3" name="1 Título"/>
          <p:cNvSpPr txBox="1">
            <a:spLocks/>
          </p:cNvSpPr>
          <p:nvPr/>
        </p:nvSpPr>
        <p:spPr>
          <a:xfrm>
            <a:off x="254852" y="3012141"/>
            <a:ext cx="5531865" cy="1067406"/>
          </a:xfrm>
          <a:prstGeom prst="rect">
            <a:avLst/>
          </a:prstGeom>
        </p:spPr>
        <p:txBody>
          <a:bodyPr/>
          <a:lstStyle>
            <a:lvl1pPr algn="l" defTabSz="457200" rtl="0" eaLnBrk="1" latinLnBrk="0" hangingPunct="1">
              <a:spcBef>
                <a:spcPct val="0"/>
              </a:spcBef>
              <a:buNone/>
              <a:defRPr sz="3800" kern="1200" baseline="0">
                <a:solidFill>
                  <a:schemeClr val="bg1"/>
                </a:solidFill>
                <a:latin typeface="Arial Black" panose="020B0A04020102020204" pitchFamily="34" charset="0"/>
                <a:ea typeface="+mj-ea"/>
                <a:cs typeface="+mj-cs"/>
              </a:defRPr>
            </a:lvl1pPr>
          </a:lstStyle>
          <a:p>
            <a:pPr algn="ctr"/>
            <a:r>
              <a:rPr lang="es-ES_tradnl" altLang="es-MX" sz="2800" b="1" dirty="0">
                <a:latin typeface="Arial" panose="020B0604020202020204" pitchFamily="34" charset="0"/>
              </a:rPr>
              <a:t>RESULTADOS AL 4</a:t>
            </a:r>
            <a:r>
              <a:rPr lang="es-ES_tradnl" altLang="es-MX" sz="2800" b="1" dirty="0" smtClean="0">
                <a:latin typeface="Arial" panose="020B0604020202020204" pitchFamily="34" charset="0"/>
              </a:rPr>
              <a:t>o</a:t>
            </a:r>
            <a:r>
              <a:rPr lang="es-ES_tradnl" altLang="es-MX" sz="2800" b="1" dirty="0">
                <a:latin typeface="Arial" panose="020B0604020202020204" pitchFamily="34" charset="0"/>
              </a:rPr>
              <a:t>. TRIMESTRE </a:t>
            </a:r>
            <a:r>
              <a:rPr lang="es-ES_tradnl" altLang="es-MX" sz="2800" b="1" dirty="0" smtClean="0">
                <a:latin typeface="Arial" panose="020B0604020202020204" pitchFamily="34" charset="0"/>
              </a:rPr>
              <a:t>2016</a:t>
            </a:r>
            <a:endParaRPr lang="es-ES_tradnl" altLang="es-MX" sz="2800" b="1" dirty="0">
              <a:latin typeface="Arial" panose="020B0604020202020204" pitchFamily="34" charset="0"/>
            </a:endParaRPr>
          </a:p>
        </p:txBody>
      </p:sp>
      <p:sp>
        <p:nvSpPr>
          <p:cNvPr id="4" name="Rectangle 4"/>
          <p:cNvSpPr>
            <a:spLocks noChangeArrowheads="1"/>
          </p:cNvSpPr>
          <p:nvPr/>
        </p:nvSpPr>
        <p:spPr bwMode="auto">
          <a:xfrm>
            <a:off x="354293" y="5526882"/>
            <a:ext cx="28192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lnSpc>
                <a:spcPct val="80000"/>
              </a:lnSpc>
            </a:pPr>
            <a:r>
              <a:rPr lang="es-ES_tradnl" altLang="es-MX" sz="2000" b="1" dirty="0">
                <a:latin typeface="Arial" panose="020B0604020202020204" pitchFamily="34" charset="0"/>
                <a:cs typeface="Arial" panose="020B0604020202020204" pitchFamily="34" charset="0"/>
              </a:rPr>
              <a:t>Recaredo Arias J.</a:t>
            </a:r>
          </a:p>
          <a:p>
            <a:pPr eaLnBrk="1" hangingPunct="1">
              <a:lnSpc>
                <a:spcPct val="80000"/>
              </a:lnSpc>
            </a:pPr>
            <a:r>
              <a:rPr lang="es-ES_tradnl" altLang="es-MX" sz="2000" b="1" dirty="0">
                <a:latin typeface="Arial" panose="020B0604020202020204" pitchFamily="34" charset="0"/>
                <a:cs typeface="Arial" panose="020B0604020202020204" pitchFamily="34" charset="0"/>
              </a:rPr>
              <a:t>Director General</a:t>
            </a:r>
          </a:p>
          <a:p>
            <a:pPr eaLnBrk="1" hangingPunct="1">
              <a:lnSpc>
                <a:spcPct val="80000"/>
              </a:lnSpc>
            </a:pPr>
            <a:r>
              <a:rPr lang="es-ES_tradnl" altLang="es-MX" sz="2000" b="1" dirty="0">
                <a:latin typeface="Arial" panose="020B0604020202020204" pitchFamily="34" charset="0"/>
                <a:cs typeface="Arial" panose="020B0604020202020204" pitchFamily="34" charset="0"/>
              </a:rPr>
              <a:t> </a:t>
            </a:r>
            <a:endParaRPr lang="es-ES_tradnl" altLang="es-MX" sz="1400" b="1" dirty="0">
              <a:latin typeface="Arial" panose="020B0604020202020204" pitchFamily="34" charset="0"/>
              <a:cs typeface="Arial" panose="020B0604020202020204" pitchFamily="34" charset="0"/>
            </a:endParaRPr>
          </a:p>
          <a:p>
            <a:pPr eaLnBrk="1" hangingPunct="1">
              <a:lnSpc>
                <a:spcPct val="80000"/>
              </a:lnSpc>
            </a:pPr>
            <a:r>
              <a:rPr lang="es-ES_tradnl" altLang="es-MX" b="1" dirty="0" smtClean="0">
                <a:latin typeface="Arial" panose="020B0604020202020204" pitchFamily="34" charset="0"/>
                <a:cs typeface="Arial" panose="020B0604020202020204" pitchFamily="34" charset="0"/>
              </a:rPr>
              <a:t>Marzo 2017</a:t>
            </a:r>
            <a:endParaRPr lang="es-ES_tradnl" altLang="es-MX" b="1" dirty="0">
              <a:latin typeface="Arial" panose="020B0604020202020204" pitchFamily="34" charset="0"/>
              <a:cs typeface="Arial" panose="020B0604020202020204" pitchFamily="34" charset="0"/>
            </a:endParaRPr>
          </a:p>
        </p:txBody>
      </p:sp>
      <p:sp>
        <p:nvSpPr>
          <p:cNvPr id="5" name="Line 6"/>
          <p:cNvSpPr>
            <a:spLocks noChangeShapeType="1"/>
          </p:cNvSpPr>
          <p:nvPr/>
        </p:nvSpPr>
        <p:spPr bwMode="auto">
          <a:xfrm>
            <a:off x="419381" y="6115938"/>
            <a:ext cx="2391054" cy="0"/>
          </a:xfrm>
          <a:prstGeom prst="line">
            <a:avLst/>
          </a:prstGeom>
          <a:noFill/>
          <a:ln w="15875">
            <a:solidFill>
              <a:srgbClr val="FF9966"/>
            </a:solidFill>
            <a:round/>
            <a:headEnd/>
            <a:tailEnd/>
          </a:ln>
          <a:extLst>
            <a:ext uri="{909E8E84-426E-40DD-AFC4-6F175D3DCCD1}">
              <a14:hiddenFill xmlns:a14="http://schemas.microsoft.com/office/drawing/2010/main">
                <a:noFill/>
              </a14:hiddenFill>
            </a:ext>
          </a:extLst>
        </p:spPr>
        <p:txBody>
          <a:bodyPr/>
          <a:lstStyle/>
          <a:p>
            <a:endParaRPr lang="es-MX"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385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3DE008A-60C3-3E45-BADA-CD0D7988EA5A}" type="slidenum">
              <a:rPr lang="en-US" smtClean="0">
                <a:solidFill>
                  <a:prstClr val="black">
                    <a:lumMod val="65000"/>
                    <a:lumOff val="35000"/>
                  </a:prstClr>
                </a:solidFill>
              </a:rPr>
              <a:pPr/>
              <a:t>10</a:t>
            </a:fld>
            <a:endParaRPr lang="en-US">
              <a:solidFill>
                <a:prstClr val="black">
                  <a:lumMod val="65000"/>
                  <a:lumOff val="35000"/>
                </a:prstClr>
              </a:solidFill>
            </a:endParaRPr>
          </a:p>
        </p:txBody>
      </p:sp>
      <p:sp>
        <p:nvSpPr>
          <p:cNvPr id="2" name="Rectángulo 1"/>
          <p:cNvSpPr/>
          <p:nvPr/>
        </p:nvSpPr>
        <p:spPr>
          <a:xfrm>
            <a:off x="108258" y="191851"/>
            <a:ext cx="3203313" cy="615553"/>
          </a:xfrm>
          <a:prstGeom prst="rect">
            <a:avLst/>
          </a:prstGeom>
        </p:spPr>
        <p:txBody>
          <a:bodyPr wrap="none">
            <a:spAutoFit/>
          </a:bodyPr>
          <a:lstStyle/>
          <a:p>
            <a:r>
              <a:rPr lang="es-ES_tradnl" sz="2000" b="1" dirty="0">
                <a:solidFill>
                  <a:prstClr val="white"/>
                </a:solidFill>
                <a:latin typeface="Arial" panose="020B0604020202020204" pitchFamily="34" charset="0"/>
                <a:cs typeface="Arial" panose="020B0604020202020204" pitchFamily="34" charset="0"/>
              </a:rPr>
              <a:t>SINIESTROS DIRECTOS </a:t>
            </a:r>
            <a:endParaRPr lang="es-ES_tradnl" sz="2000" b="1" dirty="0" smtClean="0">
              <a:solidFill>
                <a:prstClr val="white"/>
              </a:solidFill>
              <a:latin typeface="Arial" panose="020B0604020202020204" pitchFamily="34" charset="0"/>
              <a:cs typeface="Arial" panose="020B0604020202020204" pitchFamily="34" charset="0"/>
            </a:endParaRPr>
          </a:p>
          <a:p>
            <a:r>
              <a:rPr lang="es-ES_tradnl" sz="1400" b="1" dirty="0" smtClean="0">
                <a:solidFill>
                  <a:prstClr val="white"/>
                </a:solidFill>
                <a:latin typeface="Arial" panose="020B0604020202020204" pitchFamily="34" charset="0"/>
                <a:cs typeface="Arial" panose="020B0604020202020204" pitchFamily="34" charset="0"/>
              </a:rPr>
              <a:t>(</a:t>
            </a:r>
            <a:r>
              <a:rPr lang="es-ES_tradnl" sz="1400" b="1" dirty="0">
                <a:solidFill>
                  <a:prstClr val="white"/>
                </a:solidFill>
                <a:latin typeface="Arial" panose="020B0604020202020204" pitchFamily="34" charset="0"/>
                <a:cs typeface="Arial" panose="020B0604020202020204" pitchFamily="34" charset="0"/>
              </a:rPr>
              <a:t>MILLONES DE PESOS)</a:t>
            </a:r>
            <a:endParaRPr lang="es-MX" sz="1400" dirty="0">
              <a:solidFill>
                <a:prstClr val="white"/>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136689875"/>
              </p:ext>
            </p:extLst>
          </p:nvPr>
        </p:nvGraphicFramePr>
        <p:xfrm>
          <a:off x="923603" y="2117153"/>
          <a:ext cx="7056784" cy="284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46"/>
          <p:cNvGraphicFramePr>
            <a:graphicFrameLocks noChangeAspect="1"/>
          </p:cNvGraphicFramePr>
          <p:nvPr>
            <p:extLst>
              <p:ext uri="{D42A27DB-BD31-4B8C-83A1-F6EECF244321}">
                <p14:modId xmlns:p14="http://schemas.microsoft.com/office/powerpoint/2010/main" val="3551232456"/>
              </p:ext>
            </p:extLst>
          </p:nvPr>
        </p:nvGraphicFramePr>
        <p:xfrm>
          <a:off x="1931715" y="1325065"/>
          <a:ext cx="5903913" cy="8207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oup 68"/>
          <p:cNvGraphicFramePr>
            <a:graphicFrameLocks noGrp="1"/>
          </p:cNvGraphicFramePr>
          <p:nvPr>
            <p:extLst>
              <p:ext uri="{D42A27DB-BD31-4B8C-83A1-F6EECF244321}">
                <p14:modId xmlns:p14="http://schemas.microsoft.com/office/powerpoint/2010/main" val="684131947"/>
              </p:ext>
            </p:extLst>
          </p:nvPr>
        </p:nvGraphicFramePr>
        <p:xfrm>
          <a:off x="1139628" y="4781449"/>
          <a:ext cx="6696744" cy="1498601"/>
        </p:xfrm>
        <a:graphic>
          <a:graphicData uri="http://schemas.openxmlformats.org/drawingml/2006/table">
            <a:tbl>
              <a:tblPr/>
              <a:tblGrid>
                <a:gridCol w="1013994"/>
                <a:gridCol w="903671"/>
                <a:gridCol w="952368"/>
                <a:gridCol w="883087"/>
                <a:gridCol w="956678"/>
                <a:gridCol w="1030268"/>
                <a:gridCol w="956678"/>
              </a:tblGrid>
              <a:tr h="29368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MX" sz="900" b="1" i="0" u="none" strike="noStrike" cap="none" normalizeH="0" baseline="0" dirty="0" smtClean="0">
                          <a:ln>
                            <a:noFill/>
                          </a:ln>
                          <a:solidFill>
                            <a:schemeClr val="bg1"/>
                          </a:solidFill>
                          <a:effectLst/>
                          <a:latin typeface="Arial" charset="0"/>
                        </a:rPr>
                        <a:t>DIC– 16 RR7</a:t>
                      </a:r>
                      <a:endParaRPr kumimoji="0" lang="es-ES" sz="900" b="1" i="0" u="none" strike="noStrike" cap="none" normalizeH="0" baseline="0" dirty="0" smtClean="0">
                        <a:ln>
                          <a:noFill/>
                        </a:ln>
                        <a:solidFill>
                          <a:schemeClr val="bg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1000">
                          <a:srgbClr val="000000"/>
                        </a:gs>
                        <a:gs pos="50000">
                          <a:srgbClr val="6699FF"/>
                        </a:gs>
                        <a:gs pos="100000">
                          <a:srgbClr val="000000"/>
                        </a:gs>
                      </a:gsLst>
                      <a:lin ang="16200000" scaled="1"/>
                      <a:tileRect/>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107,016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13,220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47,165</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55,207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35,417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258,024</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r>
              <a:tr h="290513">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charset="0"/>
                        </a:rPr>
                        <a:t>DIC-  15 SIF</a:t>
                      </a:r>
                      <a:endParaRPr kumimoji="0" lang="es-ES" sz="900" b="1"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flip="none" rotWithShape="1">
                      <a:gsLst>
                        <a:gs pos="0">
                          <a:srgbClr val="808080">
                            <a:lumMod val="50000"/>
                          </a:srgbClr>
                        </a:gs>
                        <a:gs pos="50000">
                          <a:srgbClr val="808080">
                            <a:lumMod val="20000"/>
                            <a:lumOff val="80000"/>
                          </a:srgbClr>
                        </a:gs>
                        <a:gs pos="100000">
                          <a:srgbClr val="808080">
                            <a:lumMod val="50000"/>
                          </a:srgbClr>
                        </a:gs>
                      </a:gsLst>
                      <a:lin ang="16200000" scaled="1"/>
                      <a:tileRect/>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92,942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12,264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41,735</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47,759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37,689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232,388</a:t>
                      </a: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r>
              <a:tr h="24765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charset="0"/>
                        </a:rPr>
                        <a:t>INCREMENTO</a:t>
                      </a:r>
                      <a:endParaRPr kumimoji="0" lang="es-ES" sz="900" b="1"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14,073</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956</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5,430</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7,448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(2,272)</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25,636</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r>
              <a:tr h="24765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charset="0"/>
                        </a:rPr>
                        <a:t>INC. %</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15.1</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7.8</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13.0</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15.6</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(6.0)</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11.0</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r>
              <a:tr h="24765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endParaRPr lang="es-MX" dirty="0"/>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 name="Text Box 47"/>
          <p:cNvSpPr txBox="1">
            <a:spLocks noChangeArrowheads="1"/>
          </p:cNvSpPr>
          <p:nvPr/>
        </p:nvSpPr>
        <p:spPr bwMode="auto">
          <a:xfrm>
            <a:off x="930512" y="1236394"/>
            <a:ext cx="1008062" cy="292388"/>
          </a:xfrm>
          <a:prstGeom prst="rect">
            <a:avLst/>
          </a:prstGeom>
          <a:noFill/>
          <a:ln w="9525">
            <a:noFill/>
            <a:miter lim="800000"/>
            <a:headEnd/>
            <a:tailEnd/>
          </a:ln>
        </p:spPr>
        <p:txBody>
          <a:bodyPr>
            <a:spAutoFit/>
          </a:bodyPr>
          <a:lstStyle/>
          <a:p>
            <a:pPr defTabSz="914400" fontAlgn="base">
              <a:spcBef>
                <a:spcPct val="50000"/>
              </a:spcBef>
              <a:spcAft>
                <a:spcPct val="0"/>
              </a:spcAft>
            </a:pPr>
            <a:r>
              <a:rPr lang="es-ES" sz="1300" dirty="0" smtClean="0">
                <a:solidFill>
                  <a:srgbClr val="000000"/>
                </a:solidFill>
                <a:latin typeface="Verdana" pitchFamily="34" charset="0"/>
                <a:ea typeface="ＭＳ Ｐゴシック"/>
              </a:rPr>
              <a:t> </a:t>
            </a:r>
            <a:r>
              <a:rPr lang="es-ES" sz="1300" b="1" dirty="0" smtClean="0">
                <a:solidFill>
                  <a:srgbClr val="000000"/>
                </a:solidFill>
                <a:latin typeface="Verdana" pitchFamily="34" charset="0"/>
                <a:ea typeface="ＭＳ Ｐゴシック"/>
              </a:rPr>
              <a:t>260,000</a:t>
            </a:r>
            <a:endParaRPr lang="es-ES" sz="1300" b="1" dirty="0">
              <a:solidFill>
                <a:srgbClr val="000000"/>
              </a:solidFill>
              <a:latin typeface="Verdana" pitchFamily="34" charset="0"/>
              <a:ea typeface="ＭＳ Ｐゴシック"/>
            </a:endParaRPr>
          </a:p>
        </p:txBody>
      </p:sp>
      <p:sp>
        <p:nvSpPr>
          <p:cNvPr id="9" name="Text Box 48"/>
          <p:cNvSpPr txBox="1">
            <a:spLocks noChangeArrowheads="1"/>
          </p:cNvSpPr>
          <p:nvPr/>
        </p:nvSpPr>
        <p:spPr bwMode="auto">
          <a:xfrm>
            <a:off x="6972275" y="4421409"/>
            <a:ext cx="720725" cy="254000"/>
          </a:xfrm>
          <a:prstGeom prst="rect">
            <a:avLst/>
          </a:prstGeom>
          <a:gradFill flip="none" rotWithShape="1">
            <a:gsLst>
              <a:gs pos="1000">
                <a:srgbClr val="000000"/>
              </a:gs>
              <a:gs pos="50000">
                <a:srgbClr val="6699FF"/>
              </a:gs>
              <a:gs pos="100000">
                <a:srgbClr val="000000"/>
              </a:gs>
            </a:gsLst>
            <a:lin ang="16200000" scaled="1"/>
            <a:tileRect/>
          </a:gradFill>
          <a:ln w="9525">
            <a:solidFill>
              <a:srgbClr val="000000"/>
            </a:solid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s-ES" sz="1000" b="1" i="0" u="none" strike="noStrike" kern="0" cap="none" spc="0" normalizeH="0" baseline="0" noProof="0" dirty="0">
                <a:ln>
                  <a:noFill/>
                </a:ln>
                <a:solidFill>
                  <a:srgbClr val="FFFFFF"/>
                </a:solidFill>
                <a:effectLst/>
                <a:uLnTx/>
                <a:uFillTx/>
                <a:latin typeface="Verdana" pitchFamily="34" charset="0"/>
                <a:ea typeface="ＭＳ Ｐゴシック"/>
              </a:rPr>
              <a:t>TOTAL</a:t>
            </a:r>
          </a:p>
        </p:txBody>
      </p:sp>
      <p:sp>
        <p:nvSpPr>
          <p:cNvPr id="10" name="Text Box 49"/>
          <p:cNvSpPr txBox="1">
            <a:spLocks noChangeArrowheads="1"/>
          </p:cNvSpPr>
          <p:nvPr/>
        </p:nvSpPr>
        <p:spPr bwMode="auto">
          <a:xfrm>
            <a:off x="930512" y="1827516"/>
            <a:ext cx="1009650" cy="353943"/>
          </a:xfrm>
          <a:prstGeom prst="rect">
            <a:avLst/>
          </a:prstGeom>
          <a:noFill/>
          <a:ln w="9525">
            <a:noFill/>
            <a:miter lim="800000"/>
            <a:headEnd/>
            <a:tailEnd/>
          </a:ln>
        </p:spPr>
        <p:txBody>
          <a:bodyPr>
            <a:spAutoFit/>
          </a:bodyPr>
          <a:lstStyle/>
          <a:p>
            <a:pPr defTabSz="914400" fontAlgn="base">
              <a:spcBef>
                <a:spcPct val="50000"/>
              </a:spcBef>
              <a:spcAft>
                <a:spcPct val="0"/>
              </a:spcAft>
            </a:pPr>
            <a:r>
              <a:rPr lang="es-ES" sz="1300" dirty="0" smtClean="0">
                <a:solidFill>
                  <a:srgbClr val="000000"/>
                </a:solidFill>
                <a:latin typeface="Verdana" pitchFamily="34" charset="0"/>
                <a:ea typeface="ＭＳ Ｐゴシック"/>
              </a:rPr>
              <a:t> </a:t>
            </a:r>
            <a:r>
              <a:rPr lang="es-ES" sz="1300" b="1" dirty="0" smtClean="0">
                <a:solidFill>
                  <a:srgbClr val="000000"/>
                </a:solidFill>
                <a:latin typeface="Verdana" pitchFamily="34" charset="0"/>
                <a:ea typeface="ＭＳ Ｐゴシック"/>
              </a:rPr>
              <a:t>200,000</a:t>
            </a:r>
            <a:r>
              <a:rPr lang="es-ES" sz="1300" dirty="0" smtClean="0">
                <a:solidFill>
                  <a:srgbClr val="000000"/>
                </a:solidFill>
                <a:latin typeface="Verdana" pitchFamily="34" charset="0"/>
                <a:ea typeface="ＭＳ Ｐゴシック"/>
              </a:rPr>
              <a:t> </a:t>
            </a:r>
            <a:r>
              <a:rPr lang="es-ES" sz="1700" dirty="0" smtClean="0">
                <a:solidFill>
                  <a:srgbClr val="000000"/>
                </a:solidFill>
                <a:latin typeface="Verdana" pitchFamily="34" charset="0"/>
                <a:ea typeface="ＭＳ Ｐゴシック"/>
              </a:rPr>
              <a:t>  </a:t>
            </a:r>
            <a:endParaRPr lang="es-ES" sz="1700" dirty="0">
              <a:solidFill>
                <a:srgbClr val="000000"/>
              </a:solidFill>
              <a:latin typeface="Verdana" pitchFamily="34" charset="0"/>
              <a:ea typeface="ＭＳ Ｐゴシック"/>
            </a:endParaRPr>
          </a:p>
        </p:txBody>
      </p:sp>
      <p:grpSp>
        <p:nvGrpSpPr>
          <p:cNvPr id="11" name="24 Grupo"/>
          <p:cNvGrpSpPr/>
          <p:nvPr/>
        </p:nvGrpSpPr>
        <p:grpSpPr>
          <a:xfrm>
            <a:off x="1859707" y="1364706"/>
            <a:ext cx="72008" cy="642938"/>
            <a:chOff x="827584" y="1340768"/>
            <a:chExt cx="72010" cy="642938"/>
          </a:xfrm>
        </p:grpSpPr>
        <p:cxnSp>
          <p:nvCxnSpPr>
            <p:cNvPr id="12" name="16 Conector recto"/>
            <p:cNvCxnSpPr/>
            <p:nvPr/>
          </p:nvCxnSpPr>
          <p:spPr>
            <a:xfrm rot="5400000">
              <a:off x="578124" y="1662236"/>
              <a:ext cx="642938" cy="2"/>
            </a:xfrm>
            <a:prstGeom prst="line">
              <a:avLst/>
            </a:prstGeom>
            <a:noFill/>
            <a:ln w="12700" cap="flat" cmpd="sng" algn="ctr">
              <a:solidFill>
                <a:srgbClr val="000000"/>
              </a:solidFill>
              <a:prstDash val="solid"/>
            </a:ln>
            <a:effectLst/>
          </p:spPr>
        </p:cxnSp>
        <p:grpSp>
          <p:nvGrpSpPr>
            <p:cNvPr id="13" name="23 Grupo"/>
            <p:cNvGrpSpPr/>
            <p:nvPr/>
          </p:nvGrpSpPr>
          <p:grpSpPr>
            <a:xfrm>
              <a:off x="827584" y="1340768"/>
              <a:ext cx="71438" cy="642937"/>
              <a:chOff x="828154" y="1357303"/>
              <a:chExt cx="71438" cy="642937"/>
            </a:xfrm>
          </p:grpSpPr>
          <p:cxnSp>
            <p:nvCxnSpPr>
              <p:cNvPr id="14" name="18 Conector recto"/>
              <p:cNvCxnSpPr/>
              <p:nvPr/>
            </p:nvCxnSpPr>
            <p:spPr>
              <a:xfrm rot="10800000">
                <a:off x="828154" y="1357303"/>
                <a:ext cx="71438" cy="0"/>
              </a:xfrm>
              <a:prstGeom prst="line">
                <a:avLst/>
              </a:prstGeom>
              <a:noFill/>
              <a:ln w="12700" cap="flat" cmpd="sng" algn="ctr">
                <a:solidFill>
                  <a:srgbClr val="000000"/>
                </a:solidFill>
                <a:prstDash val="solid"/>
              </a:ln>
              <a:effectLst/>
            </p:spPr>
          </p:cxnSp>
          <p:cxnSp>
            <p:nvCxnSpPr>
              <p:cNvPr id="15" name="19 Conector recto"/>
              <p:cNvCxnSpPr/>
              <p:nvPr/>
            </p:nvCxnSpPr>
            <p:spPr>
              <a:xfrm rot="10800000">
                <a:off x="828154" y="2000240"/>
                <a:ext cx="71438" cy="0"/>
              </a:xfrm>
              <a:prstGeom prst="line">
                <a:avLst/>
              </a:prstGeom>
              <a:noFill/>
              <a:ln w="12700" cap="flat" cmpd="sng" algn="ctr">
                <a:solidFill>
                  <a:srgbClr val="000000"/>
                </a:solidFill>
                <a:prstDash val="solid"/>
              </a:ln>
              <a:effectLst/>
            </p:spPr>
          </p:cxnSp>
          <p:cxnSp>
            <p:nvCxnSpPr>
              <p:cNvPr id="16" name="20 Conector recto"/>
              <p:cNvCxnSpPr/>
              <p:nvPr/>
            </p:nvCxnSpPr>
            <p:spPr>
              <a:xfrm rot="10800000">
                <a:off x="828154" y="1717342"/>
                <a:ext cx="71438" cy="0"/>
              </a:xfrm>
              <a:prstGeom prst="line">
                <a:avLst/>
              </a:prstGeom>
              <a:noFill/>
              <a:ln w="12700" cap="flat" cmpd="sng" algn="ctr">
                <a:solidFill>
                  <a:srgbClr val="000000"/>
                </a:solidFill>
                <a:prstDash val="solid"/>
              </a:ln>
              <a:effectLst/>
            </p:spPr>
          </p:cxnSp>
        </p:grpSp>
      </p:grpSp>
    </p:spTree>
    <p:extLst>
      <p:ext uri="{BB962C8B-B14F-4D97-AF65-F5344CB8AC3E}">
        <p14:creationId xmlns:p14="http://schemas.microsoft.com/office/powerpoint/2010/main" val="3333614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3DE008A-60C3-3E45-BADA-CD0D7988EA5A}" type="slidenum">
              <a:rPr lang="en-US" smtClean="0">
                <a:solidFill>
                  <a:prstClr val="black">
                    <a:lumMod val="65000"/>
                    <a:lumOff val="35000"/>
                  </a:prstClr>
                </a:solidFill>
              </a:rPr>
              <a:pPr/>
              <a:t>11</a:t>
            </a:fld>
            <a:endParaRPr lang="en-US">
              <a:solidFill>
                <a:prstClr val="black">
                  <a:lumMod val="65000"/>
                  <a:lumOff val="35000"/>
                </a:prstClr>
              </a:solidFill>
            </a:endParaRPr>
          </a:p>
        </p:txBody>
      </p:sp>
      <p:sp>
        <p:nvSpPr>
          <p:cNvPr id="2" name="Rectángulo 1"/>
          <p:cNvSpPr/>
          <p:nvPr/>
        </p:nvSpPr>
        <p:spPr>
          <a:xfrm>
            <a:off x="268009" y="198338"/>
            <a:ext cx="2199641" cy="566309"/>
          </a:xfrm>
          <a:prstGeom prst="rect">
            <a:avLst/>
          </a:prstGeom>
        </p:spPr>
        <p:txBody>
          <a:bodyPr wrap="none">
            <a:spAutoFit/>
          </a:bodyPr>
          <a:lstStyle/>
          <a:p>
            <a:pPr>
              <a:lnSpc>
                <a:spcPct val="70000"/>
              </a:lnSpc>
              <a:spcBef>
                <a:spcPct val="50000"/>
              </a:spcBef>
              <a:defRPr/>
            </a:pPr>
            <a:r>
              <a:rPr lang="es-MX" sz="2000" b="1" dirty="0">
                <a:solidFill>
                  <a:prstClr val="white"/>
                </a:solidFill>
                <a:latin typeface="Arial" charset="0"/>
              </a:rPr>
              <a:t>INVERSIONES </a:t>
            </a:r>
            <a:endParaRPr lang="es-MX" sz="2000" b="1" dirty="0" smtClean="0">
              <a:solidFill>
                <a:prstClr val="white"/>
              </a:solidFill>
              <a:latin typeface="Arial" charset="0"/>
            </a:endParaRPr>
          </a:p>
          <a:p>
            <a:pPr>
              <a:lnSpc>
                <a:spcPct val="70000"/>
              </a:lnSpc>
              <a:spcBef>
                <a:spcPct val="50000"/>
              </a:spcBef>
              <a:defRPr/>
            </a:pPr>
            <a:r>
              <a:rPr lang="es-MX" sz="1400" b="1" dirty="0" smtClean="0">
                <a:solidFill>
                  <a:prstClr val="white"/>
                </a:solidFill>
                <a:latin typeface="Arial" charset="0"/>
              </a:rPr>
              <a:t>(</a:t>
            </a:r>
            <a:r>
              <a:rPr lang="es-MX" sz="1400" b="1" dirty="0">
                <a:solidFill>
                  <a:prstClr val="white"/>
                </a:solidFill>
                <a:latin typeface="Arial" charset="0"/>
              </a:rPr>
              <a:t>MILLONES DE PESOS)</a:t>
            </a:r>
            <a:endParaRPr lang="es-ES" sz="1400" b="1" dirty="0">
              <a:solidFill>
                <a:prstClr val="white"/>
              </a:solidFill>
              <a:latin typeface="Arial" charset="0"/>
            </a:endParaRPr>
          </a:p>
        </p:txBody>
      </p:sp>
      <p:cxnSp>
        <p:nvCxnSpPr>
          <p:cNvPr id="17" name="Conector recto 16"/>
          <p:cNvCxnSpPr/>
          <p:nvPr/>
        </p:nvCxnSpPr>
        <p:spPr bwMode="auto">
          <a:xfrm>
            <a:off x="4500562" y="4077072"/>
            <a:ext cx="1727622" cy="720080"/>
          </a:xfrm>
          <a:prstGeom prst="line">
            <a:avLst/>
          </a:prstGeom>
          <a:solidFill>
            <a:srgbClr val="BBE0E3"/>
          </a:solidFill>
          <a:ln w="38100" cap="flat" cmpd="sng" algn="ctr">
            <a:solidFill>
              <a:srgbClr val="000000"/>
            </a:solidFill>
            <a:prstDash val="solid"/>
            <a:round/>
            <a:headEnd type="none" w="med" len="med"/>
            <a:tailEnd type="none" w="med" len="med"/>
          </a:ln>
          <a:effectLst/>
        </p:spPr>
      </p:cxnSp>
      <p:sp>
        <p:nvSpPr>
          <p:cNvPr id="18" name="Line 55"/>
          <p:cNvSpPr>
            <a:spLocks noChangeShapeType="1"/>
          </p:cNvSpPr>
          <p:nvPr/>
        </p:nvSpPr>
        <p:spPr bwMode="auto">
          <a:xfrm>
            <a:off x="2124075" y="1728788"/>
            <a:ext cx="1519231" cy="342890"/>
          </a:xfrm>
          <a:prstGeom prst="line">
            <a:avLst/>
          </a:prstGeom>
          <a:noFill/>
          <a:ln w="28575">
            <a:solidFill>
              <a:srgbClr val="000066"/>
            </a:solidFill>
            <a:round/>
            <a:headEnd/>
            <a:tailEnd/>
          </a:ln>
        </p:spPr>
        <p:txBody>
          <a:bodyPr/>
          <a:lstStyle/>
          <a:p>
            <a:pPr defTabSz="914400" fontAlgn="base">
              <a:spcBef>
                <a:spcPct val="0"/>
              </a:spcBef>
              <a:spcAft>
                <a:spcPct val="0"/>
              </a:spcAft>
            </a:pPr>
            <a:endParaRPr lang="es-MX" dirty="0">
              <a:solidFill>
                <a:srgbClr val="000000"/>
              </a:solidFill>
              <a:latin typeface="Verdana" pitchFamily="34" charset="0"/>
              <a:ea typeface="ＭＳ Ｐゴシック"/>
            </a:endParaRPr>
          </a:p>
        </p:txBody>
      </p:sp>
      <p:sp>
        <p:nvSpPr>
          <p:cNvPr id="19" name="Line 60"/>
          <p:cNvSpPr>
            <a:spLocks noChangeShapeType="1"/>
          </p:cNvSpPr>
          <p:nvPr/>
        </p:nvSpPr>
        <p:spPr bwMode="auto">
          <a:xfrm flipV="1">
            <a:off x="4500562" y="5857892"/>
            <a:ext cx="1571636" cy="214314"/>
          </a:xfrm>
          <a:prstGeom prst="line">
            <a:avLst/>
          </a:prstGeom>
          <a:noFill/>
          <a:ln w="38100">
            <a:solidFill>
              <a:srgbClr val="000066"/>
            </a:solidFill>
            <a:round/>
            <a:headEnd/>
            <a:tailEnd/>
          </a:ln>
        </p:spPr>
        <p:txBody>
          <a:bodyPr/>
          <a:lstStyle/>
          <a:p>
            <a:pPr defTabSz="914400" fontAlgn="base">
              <a:spcBef>
                <a:spcPct val="0"/>
              </a:spcBef>
              <a:spcAft>
                <a:spcPct val="0"/>
              </a:spcAft>
            </a:pPr>
            <a:endParaRPr lang="es-MX" dirty="0">
              <a:solidFill>
                <a:srgbClr val="000000"/>
              </a:solidFill>
              <a:latin typeface="Verdana" pitchFamily="34" charset="0"/>
              <a:ea typeface="ＭＳ Ｐゴシック"/>
            </a:endParaRPr>
          </a:p>
        </p:txBody>
      </p:sp>
      <p:graphicFrame>
        <p:nvGraphicFramePr>
          <p:cNvPr id="20" name="Object 53"/>
          <p:cNvGraphicFramePr>
            <a:graphicFrameLocks noChangeAspect="1"/>
          </p:cNvGraphicFramePr>
          <p:nvPr>
            <p:extLst>
              <p:ext uri="{D42A27DB-BD31-4B8C-83A1-F6EECF244321}">
                <p14:modId xmlns:p14="http://schemas.microsoft.com/office/powerpoint/2010/main" val="3881769360"/>
              </p:ext>
            </p:extLst>
          </p:nvPr>
        </p:nvGraphicFramePr>
        <p:xfrm>
          <a:off x="250825" y="1657350"/>
          <a:ext cx="3217863" cy="2147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Object 56"/>
          <p:cNvGraphicFramePr>
            <a:graphicFrameLocks noChangeAspect="1"/>
          </p:cNvGraphicFramePr>
          <p:nvPr>
            <p:extLst>
              <p:ext uri="{D42A27DB-BD31-4B8C-83A1-F6EECF244321}">
                <p14:modId xmlns:p14="http://schemas.microsoft.com/office/powerpoint/2010/main" val="1139230201"/>
              </p:ext>
            </p:extLst>
          </p:nvPr>
        </p:nvGraphicFramePr>
        <p:xfrm>
          <a:off x="4198938" y="4071942"/>
          <a:ext cx="4945062" cy="30686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Object 2"/>
          <p:cNvGraphicFramePr>
            <a:graphicFrameLocks noChangeAspect="1"/>
          </p:cNvGraphicFramePr>
          <p:nvPr>
            <p:extLst>
              <p:ext uri="{D42A27DB-BD31-4B8C-83A1-F6EECF244321}">
                <p14:modId xmlns:p14="http://schemas.microsoft.com/office/powerpoint/2010/main" val="1096344275"/>
              </p:ext>
            </p:extLst>
          </p:nvPr>
        </p:nvGraphicFramePr>
        <p:xfrm>
          <a:off x="2205445" y="980813"/>
          <a:ext cx="4945063" cy="3926725"/>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 Box 43"/>
          <p:cNvSpPr txBox="1">
            <a:spLocks noChangeArrowheads="1"/>
          </p:cNvSpPr>
          <p:nvPr/>
        </p:nvSpPr>
        <p:spPr bwMode="auto">
          <a:xfrm>
            <a:off x="285720" y="857232"/>
            <a:ext cx="5222384" cy="307777"/>
          </a:xfrm>
          <a:prstGeom prst="rect">
            <a:avLst/>
          </a:prstGeom>
          <a:gradFill>
            <a:gsLst>
              <a:gs pos="1000">
                <a:srgbClr val="000000"/>
              </a:gs>
              <a:gs pos="50000">
                <a:srgbClr val="6699FF"/>
              </a:gs>
              <a:gs pos="100000">
                <a:srgbClr val="000000"/>
              </a:gs>
            </a:gsLst>
            <a:lin ang="16200000" scaled="1"/>
          </a:gradFill>
          <a:ln w="9525">
            <a:solidFill>
              <a:srgbClr val="00B0F0"/>
            </a:solidFill>
            <a:miter lim="800000"/>
            <a:headEnd/>
            <a:tailEnd/>
          </a:ln>
        </p:spPr>
        <p:txBody>
          <a:bodyPr wrap="square" anchor="ct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s-MX" sz="1400" b="1" i="0" u="none" strike="noStrike" kern="0" cap="none" spc="0" normalizeH="0" baseline="0" noProof="0" dirty="0" smtClean="0">
                <a:ln>
                  <a:noFill/>
                </a:ln>
                <a:solidFill>
                  <a:srgbClr val="FFFFFF"/>
                </a:solidFill>
                <a:effectLst/>
                <a:uLnTx/>
                <a:uFillTx/>
                <a:latin typeface="Verdana" pitchFamily="34" charset="0"/>
                <a:ea typeface="ＭＳ Ｐゴシック"/>
              </a:rPr>
              <a:t>DIC  2016 RR7    1,005,631 M.P.   INCR.  12.7%</a:t>
            </a:r>
            <a:endParaRPr kumimoji="0" lang="es-ES" sz="1400" b="1" i="0" u="none" strike="noStrike" kern="0" cap="none" spc="0" normalizeH="0" baseline="0" noProof="0" dirty="0" smtClean="0">
              <a:ln>
                <a:noFill/>
              </a:ln>
              <a:solidFill>
                <a:srgbClr val="FFFFFF"/>
              </a:solidFill>
              <a:effectLst/>
              <a:uLnTx/>
              <a:uFillTx/>
              <a:latin typeface="Verdana" pitchFamily="34" charset="0"/>
              <a:ea typeface="ＭＳ Ｐゴシック"/>
            </a:endParaRPr>
          </a:p>
        </p:txBody>
      </p:sp>
      <p:sp>
        <p:nvSpPr>
          <p:cNvPr id="24" name="AutoShape 64"/>
          <p:cNvSpPr>
            <a:spLocks/>
          </p:cNvSpPr>
          <p:nvPr/>
        </p:nvSpPr>
        <p:spPr bwMode="auto">
          <a:xfrm>
            <a:off x="1258888" y="1747838"/>
            <a:ext cx="215900" cy="1943100"/>
          </a:xfrm>
          <a:prstGeom prst="leftBrace">
            <a:avLst>
              <a:gd name="adj1" fmla="val 75000"/>
              <a:gd name="adj2" fmla="val 50000"/>
            </a:avLst>
          </a:prstGeom>
          <a:noFill/>
          <a:ln w="28575">
            <a:solidFill>
              <a:srgbClr val="000000"/>
            </a:solidFill>
            <a:round/>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MX" sz="1800" b="0" i="0" u="none" strike="noStrike" kern="0" cap="none" spc="0" normalizeH="0" baseline="0" noProof="0" dirty="0" smtClean="0">
              <a:ln>
                <a:noFill/>
              </a:ln>
              <a:solidFill>
                <a:srgbClr val="000000"/>
              </a:solidFill>
              <a:effectLst/>
              <a:uLnTx/>
              <a:uFillTx/>
              <a:latin typeface="Verdana" pitchFamily="34" charset="0"/>
              <a:ea typeface="ＭＳ Ｐゴシック"/>
            </a:endParaRPr>
          </a:p>
        </p:txBody>
      </p:sp>
      <p:sp>
        <p:nvSpPr>
          <p:cNvPr id="25" name="Text Box 65"/>
          <p:cNvSpPr txBox="1">
            <a:spLocks noChangeArrowheads="1"/>
          </p:cNvSpPr>
          <p:nvPr/>
        </p:nvSpPr>
        <p:spPr bwMode="auto">
          <a:xfrm>
            <a:off x="628541" y="2593975"/>
            <a:ext cx="646331" cy="461665"/>
          </a:xfrm>
          <a:prstGeom prst="rect">
            <a:avLst/>
          </a:prstGeom>
          <a:noFill/>
          <a:ln w="9525">
            <a:noFill/>
            <a:miter lim="800000"/>
            <a:headEnd/>
            <a:tailEnd/>
          </a:ln>
        </p:spPr>
        <p:txBody>
          <a:bodyPr wrap="none">
            <a:spAutoFit/>
          </a:bodyPr>
          <a:lstStyle/>
          <a:p>
            <a:pPr algn="ctr" defTabSz="914400" fontAlgn="base">
              <a:spcBef>
                <a:spcPct val="0"/>
              </a:spcBef>
              <a:spcAft>
                <a:spcPct val="0"/>
              </a:spcAft>
            </a:pPr>
            <a:r>
              <a:rPr lang="es-MX" sz="1200" b="1" dirty="0">
                <a:solidFill>
                  <a:srgbClr val="000000"/>
                </a:solidFill>
                <a:latin typeface="Arial"/>
                <a:ea typeface="ＭＳ Ｐゴシック"/>
              </a:rPr>
              <a:t>INCR. </a:t>
            </a:r>
          </a:p>
          <a:p>
            <a:pPr algn="ctr" defTabSz="914400" fontAlgn="base">
              <a:spcBef>
                <a:spcPct val="0"/>
              </a:spcBef>
              <a:spcAft>
                <a:spcPct val="0"/>
              </a:spcAft>
            </a:pPr>
            <a:r>
              <a:rPr lang="es-MX" sz="1200" b="1" dirty="0" smtClean="0">
                <a:solidFill>
                  <a:srgbClr val="000000"/>
                </a:solidFill>
                <a:latin typeface="Arial"/>
                <a:ea typeface="ＭＳ Ｐゴシック"/>
              </a:rPr>
              <a:t>18.6%</a:t>
            </a:r>
            <a:endParaRPr lang="es-ES" sz="1200" b="1" dirty="0">
              <a:solidFill>
                <a:srgbClr val="000000"/>
              </a:solidFill>
              <a:latin typeface="Arial"/>
              <a:ea typeface="ＭＳ Ｐゴシック"/>
            </a:endParaRPr>
          </a:p>
        </p:txBody>
      </p:sp>
      <p:graphicFrame>
        <p:nvGraphicFramePr>
          <p:cNvPr id="26" name="Object 59"/>
          <p:cNvGraphicFramePr>
            <a:graphicFrameLocks noChangeAspect="1"/>
          </p:cNvGraphicFramePr>
          <p:nvPr>
            <p:extLst>
              <p:ext uri="{D42A27DB-BD31-4B8C-83A1-F6EECF244321}">
                <p14:modId xmlns:p14="http://schemas.microsoft.com/office/powerpoint/2010/main" val="3393866745"/>
              </p:ext>
            </p:extLst>
          </p:nvPr>
        </p:nvGraphicFramePr>
        <p:xfrm>
          <a:off x="2647820" y="3990752"/>
          <a:ext cx="3217862" cy="214788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Box 63"/>
          <p:cNvSpPr txBox="1">
            <a:spLocks noChangeArrowheads="1"/>
          </p:cNvSpPr>
          <p:nvPr/>
        </p:nvSpPr>
        <p:spPr bwMode="auto">
          <a:xfrm>
            <a:off x="3779912" y="3573016"/>
            <a:ext cx="4824412" cy="307777"/>
          </a:xfrm>
          <a:prstGeom prst="rect">
            <a:avLst/>
          </a:prstGeom>
          <a:gradFill>
            <a:gsLst>
              <a:gs pos="0">
                <a:srgbClr val="808080">
                  <a:lumMod val="50000"/>
                </a:srgbClr>
              </a:gs>
              <a:gs pos="50000">
                <a:srgbClr val="808080">
                  <a:lumMod val="20000"/>
                  <a:lumOff val="80000"/>
                </a:srgbClr>
              </a:gs>
              <a:gs pos="100000">
                <a:srgbClr val="808080">
                  <a:lumMod val="50000"/>
                </a:srgbClr>
              </a:gs>
            </a:gsLst>
            <a:lin ang="5400000" scaled="0"/>
          </a:gradFill>
          <a:ln w="28575">
            <a:noFill/>
            <a:miter lim="800000"/>
            <a:headEnd/>
            <a:tailEnd/>
          </a:ln>
        </p:spPr>
        <p:txBody>
          <a:bodyPr>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s-MX" sz="1400" b="1" i="0" u="none" strike="noStrike" kern="0" cap="none" spc="0" normalizeH="0" baseline="0" noProof="0" dirty="0" smtClean="0">
                <a:ln>
                  <a:noFill/>
                </a:ln>
                <a:solidFill>
                  <a:srgbClr val="000000"/>
                </a:solidFill>
                <a:effectLst/>
                <a:uLnTx/>
                <a:uFillTx/>
                <a:latin typeface="Verdana" pitchFamily="34" charset="0"/>
                <a:ea typeface="Verdana" panose="020B0604030504040204" pitchFamily="34" charset="0"/>
                <a:cs typeface="Verdana" panose="020B0604030504040204" pitchFamily="34" charset="0"/>
              </a:rPr>
              <a:t>DIC -  2015 SIF</a:t>
            </a:r>
            <a:r>
              <a:rPr kumimoji="0" lang="es-MX" sz="1400" b="1" i="0" u="none" strike="noStrike" kern="0" cap="none" spc="0" normalizeH="0" baseline="0" noProof="0" dirty="0" smtClean="0">
                <a:ln>
                  <a:noFill/>
                </a:ln>
                <a:solidFill>
                  <a:srgbClr val="000000"/>
                </a:solidFill>
                <a:effectLst/>
                <a:uLnTx/>
                <a:uFillTx/>
                <a:latin typeface="Verdana" pitchFamily="34" charset="0"/>
                <a:ea typeface="ＭＳ Ｐゴシック"/>
              </a:rPr>
              <a:t>   892,032 M.P.                          </a:t>
            </a:r>
            <a:endParaRPr kumimoji="0" lang="es-ES" sz="1400" b="1" i="0" u="none" strike="noStrike" kern="0" cap="none" spc="0" normalizeH="0" baseline="0" noProof="0" dirty="0" smtClean="0">
              <a:ln>
                <a:noFill/>
              </a:ln>
              <a:solidFill>
                <a:srgbClr val="000000"/>
              </a:solidFill>
              <a:effectLst/>
              <a:uLnTx/>
              <a:uFillTx/>
              <a:latin typeface="Verdana" pitchFamily="34" charset="0"/>
              <a:ea typeface="ＭＳ Ｐゴシック"/>
            </a:endParaRPr>
          </a:p>
        </p:txBody>
      </p:sp>
      <p:cxnSp>
        <p:nvCxnSpPr>
          <p:cNvPr id="28" name="Conector recto 27"/>
          <p:cNvCxnSpPr/>
          <p:nvPr/>
        </p:nvCxnSpPr>
        <p:spPr bwMode="auto">
          <a:xfrm flipV="1">
            <a:off x="2195736" y="3212976"/>
            <a:ext cx="1728192" cy="513928"/>
          </a:xfrm>
          <a:prstGeom prst="line">
            <a:avLst/>
          </a:prstGeom>
          <a:noFill/>
          <a:ln w="28575" cap="flat" cmpd="sng" algn="ctr">
            <a:solidFill>
              <a:srgbClr val="2D2D8A"/>
            </a:solidFill>
            <a:prstDash val="solid"/>
            <a:headEnd type="none" w="med" len="med"/>
            <a:tailEnd type="none" w="med" len="me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988273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3DE008A-60C3-3E45-BADA-CD0D7988EA5A}" type="slidenum">
              <a:rPr lang="en-US" smtClean="0">
                <a:solidFill>
                  <a:prstClr val="black">
                    <a:lumMod val="65000"/>
                    <a:lumOff val="35000"/>
                  </a:prstClr>
                </a:solidFill>
              </a:rPr>
              <a:pPr/>
              <a:t>12</a:t>
            </a:fld>
            <a:endParaRPr lang="en-US">
              <a:solidFill>
                <a:prstClr val="black">
                  <a:lumMod val="65000"/>
                  <a:lumOff val="35000"/>
                </a:prstClr>
              </a:solidFill>
            </a:endParaRPr>
          </a:p>
        </p:txBody>
      </p:sp>
      <p:sp>
        <p:nvSpPr>
          <p:cNvPr id="2" name="Rectángulo 1"/>
          <p:cNvSpPr/>
          <p:nvPr/>
        </p:nvSpPr>
        <p:spPr>
          <a:xfrm>
            <a:off x="181074" y="259378"/>
            <a:ext cx="2961452" cy="400110"/>
          </a:xfrm>
          <a:prstGeom prst="rect">
            <a:avLst/>
          </a:prstGeom>
        </p:spPr>
        <p:txBody>
          <a:bodyPr wrap="none">
            <a:spAutoFit/>
          </a:bodyPr>
          <a:lstStyle/>
          <a:p>
            <a:pPr>
              <a:defRPr/>
            </a:pPr>
            <a:r>
              <a:rPr lang="es-ES_tradnl" sz="2000" b="1" dirty="0">
                <a:solidFill>
                  <a:prstClr val="white"/>
                </a:solidFill>
                <a:latin typeface="Arial" charset="0"/>
              </a:rPr>
              <a:t>RESERVAS </a:t>
            </a:r>
            <a:r>
              <a:rPr lang="es-ES_tradnl" sz="2000" b="1" dirty="0" smtClean="0">
                <a:solidFill>
                  <a:prstClr val="white"/>
                </a:solidFill>
                <a:latin typeface="Arial" charset="0"/>
              </a:rPr>
              <a:t>TÉCNICAS</a:t>
            </a:r>
            <a:endParaRPr lang="es-ES_tradnl" sz="2000" b="1" dirty="0">
              <a:solidFill>
                <a:prstClr val="white"/>
              </a:solidFill>
              <a:latin typeface="Arial" charset="0"/>
            </a:endParaRPr>
          </a:p>
        </p:txBody>
      </p:sp>
      <p:graphicFrame>
        <p:nvGraphicFramePr>
          <p:cNvPr id="18" name="20 Gráfico"/>
          <p:cNvGraphicFramePr/>
          <p:nvPr>
            <p:extLst>
              <p:ext uri="{D42A27DB-BD31-4B8C-83A1-F6EECF244321}">
                <p14:modId xmlns:p14="http://schemas.microsoft.com/office/powerpoint/2010/main" val="1410252436"/>
              </p:ext>
            </p:extLst>
          </p:nvPr>
        </p:nvGraphicFramePr>
        <p:xfrm>
          <a:off x="4860032" y="1695163"/>
          <a:ext cx="3816424"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18 Gráfico"/>
          <p:cNvGraphicFramePr/>
          <p:nvPr>
            <p:extLst>
              <p:ext uri="{D42A27DB-BD31-4B8C-83A1-F6EECF244321}">
                <p14:modId xmlns:p14="http://schemas.microsoft.com/office/powerpoint/2010/main" val="2458070951"/>
              </p:ext>
            </p:extLst>
          </p:nvPr>
        </p:nvGraphicFramePr>
        <p:xfrm>
          <a:off x="179512" y="1623155"/>
          <a:ext cx="3816424"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Box 6"/>
          <p:cNvSpPr txBox="1">
            <a:spLocks noChangeArrowheads="1"/>
          </p:cNvSpPr>
          <p:nvPr/>
        </p:nvSpPr>
        <p:spPr bwMode="auto">
          <a:xfrm>
            <a:off x="5976400" y="3863135"/>
            <a:ext cx="1676400" cy="769441"/>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s-MX" sz="1100" b="1" dirty="0">
                <a:solidFill>
                  <a:srgbClr val="FFFFFF"/>
                </a:solidFill>
                <a:latin typeface="Tahoma" charset="0"/>
                <a:ea typeface="ＭＳ Ｐゴシック"/>
              </a:rPr>
              <a:t>TRADICIONALES</a:t>
            </a:r>
          </a:p>
          <a:p>
            <a:pPr algn="ctr" defTabSz="914400" fontAlgn="base">
              <a:spcBef>
                <a:spcPct val="50000"/>
              </a:spcBef>
              <a:spcAft>
                <a:spcPct val="0"/>
              </a:spcAft>
            </a:pPr>
            <a:r>
              <a:rPr lang="es-MX" sz="1100" b="1" dirty="0" smtClean="0">
                <a:solidFill>
                  <a:srgbClr val="FFFFFF"/>
                </a:solidFill>
                <a:latin typeface="Tahoma" charset="0"/>
                <a:ea typeface="ＭＳ Ｐゴシック"/>
              </a:rPr>
              <a:t>688,874</a:t>
            </a:r>
          </a:p>
          <a:p>
            <a:pPr algn="ctr" defTabSz="914400" fontAlgn="base">
              <a:spcBef>
                <a:spcPct val="50000"/>
              </a:spcBef>
              <a:spcAft>
                <a:spcPct val="0"/>
              </a:spcAft>
            </a:pPr>
            <a:r>
              <a:rPr lang="es-MX" sz="1100" b="1" dirty="0" smtClean="0">
                <a:solidFill>
                  <a:srgbClr val="FFFFFF"/>
                </a:solidFill>
                <a:latin typeface="Tahoma" charset="0"/>
                <a:ea typeface="ＭＳ Ｐゴシック"/>
              </a:rPr>
              <a:t>75.5%</a:t>
            </a:r>
            <a:endParaRPr lang="es-ES" sz="1100" b="1" dirty="0">
              <a:solidFill>
                <a:srgbClr val="FFFFFF"/>
              </a:solidFill>
              <a:latin typeface="Tahoma" charset="0"/>
              <a:ea typeface="ＭＳ Ｐゴシック"/>
            </a:endParaRPr>
          </a:p>
        </p:txBody>
      </p:sp>
      <p:sp>
        <p:nvSpPr>
          <p:cNvPr id="21" name="Rectangle 3"/>
          <p:cNvSpPr>
            <a:spLocks noChangeArrowheads="1"/>
          </p:cNvSpPr>
          <p:nvPr/>
        </p:nvSpPr>
        <p:spPr bwMode="auto">
          <a:xfrm>
            <a:off x="971600" y="1323011"/>
            <a:ext cx="2092325" cy="305212"/>
          </a:xfrm>
          <a:prstGeom prst="rect">
            <a:avLst/>
          </a:prstGeom>
          <a:gradFill>
            <a:gsLst>
              <a:gs pos="99000">
                <a:srgbClr val="000000"/>
              </a:gs>
              <a:gs pos="55000">
                <a:srgbClr val="6699FF"/>
              </a:gs>
              <a:gs pos="0">
                <a:srgbClr val="000000"/>
              </a:gs>
            </a:gsLst>
            <a:lin ang="16200000" scaled="0"/>
          </a:gradFill>
          <a:ln w="9525">
            <a:solidFill>
              <a:srgbClr val="00B0F0"/>
            </a:solidFill>
            <a:miter lim="800000"/>
            <a:headEnd/>
            <a:tailEnd/>
          </a:ln>
          <a:effectLst/>
        </p:spPr>
        <p:txBody>
          <a:bodyPr wrap="square" lIns="90488" tIns="44450" rIns="90488" bIns="44450" anchor="ctr">
            <a:spAutoFit/>
          </a:body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s-MX" sz="1400" b="1" i="0" u="none" strike="noStrike" kern="0" cap="none" spc="0" normalizeH="0" baseline="0" noProof="0" dirty="0" smtClean="0">
                <a:ln>
                  <a:noFill/>
                </a:ln>
                <a:solidFill>
                  <a:srgbClr val="FFFFFF"/>
                </a:solidFill>
                <a:effectLst/>
                <a:uLnTx/>
                <a:uFillTx/>
                <a:latin typeface="Arial" charset="0"/>
                <a:ea typeface="ＭＳ Ｐゴシック"/>
              </a:rPr>
              <a:t>DIC </a:t>
            </a:r>
            <a:r>
              <a:rPr kumimoji="0" lang="es-MX" sz="1400" b="1" i="0" u="none" strike="noStrike" kern="0" cap="none" spc="0" normalizeH="0" baseline="0" noProof="0" dirty="0">
                <a:ln>
                  <a:noFill/>
                </a:ln>
                <a:solidFill>
                  <a:srgbClr val="FFFFFF"/>
                </a:solidFill>
                <a:effectLst/>
                <a:uLnTx/>
                <a:uFillTx/>
                <a:latin typeface="Arial" charset="0"/>
                <a:ea typeface="ＭＳ Ｐゴシック"/>
              </a:rPr>
              <a:t>– 16 RR7</a:t>
            </a:r>
            <a:endParaRPr kumimoji="0" lang="es-ES" sz="1400" b="1" i="0" u="none" strike="noStrike" kern="0" cap="none" spc="0" normalizeH="0" baseline="0" noProof="0" dirty="0">
              <a:ln>
                <a:noFill/>
              </a:ln>
              <a:solidFill>
                <a:srgbClr val="FFFFFF"/>
              </a:solidFill>
              <a:effectLst/>
              <a:uLnTx/>
              <a:uFillTx/>
              <a:latin typeface="Arial" charset="0"/>
              <a:ea typeface="ＭＳ Ｐゴシック"/>
            </a:endParaRPr>
          </a:p>
        </p:txBody>
      </p:sp>
      <p:sp>
        <p:nvSpPr>
          <p:cNvPr id="22" name="Rectangle 8"/>
          <p:cNvSpPr>
            <a:spLocks noChangeArrowheads="1"/>
          </p:cNvSpPr>
          <p:nvPr/>
        </p:nvSpPr>
        <p:spPr bwMode="auto">
          <a:xfrm>
            <a:off x="5796136" y="1329361"/>
            <a:ext cx="2097088" cy="305212"/>
          </a:xfrm>
          <a:prstGeom prst="rect">
            <a:avLst/>
          </a:prstGeom>
          <a:gradFill>
            <a:gsLst>
              <a:gs pos="0">
                <a:srgbClr val="808080">
                  <a:lumMod val="50000"/>
                </a:srgbClr>
              </a:gs>
              <a:gs pos="47000">
                <a:srgbClr val="808080">
                  <a:lumMod val="20000"/>
                  <a:lumOff val="80000"/>
                </a:srgbClr>
              </a:gs>
              <a:gs pos="95000">
                <a:srgbClr val="808080">
                  <a:lumMod val="50000"/>
                </a:srgbClr>
              </a:gs>
            </a:gsLst>
            <a:lin ang="16200000" scaled="0"/>
          </a:gradFill>
          <a:ln w="12700">
            <a:solidFill>
              <a:srgbClr val="2D2D8A">
                <a:lumMod val="75000"/>
              </a:srgbClr>
            </a:solidFill>
            <a:miter lim="800000"/>
            <a:headEnd/>
            <a:tailEnd/>
          </a:ln>
        </p:spPr>
        <p:txBody>
          <a:bodyPr lIns="90488" tIns="44450" rIns="90488" bIns="44450" anchor="ctr">
            <a:spAutoFit/>
          </a:body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s-MX" sz="1400" b="1" i="0" u="none" strike="noStrike" kern="0" cap="none" spc="0" normalizeH="0" baseline="0" noProof="0" dirty="0" smtClean="0">
                <a:ln>
                  <a:noFill/>
                </a:ln>
                <a:solidFill>
                  <a:srgbClr val="000000"/>
                </a:solidFill>
                <a:effectLst/>
                <a:uLnTx/>
                <a:uFillTx/>
                <a:latin typeface="Arial" charset="0"/>
                <a:ea typeface="ＭＳ Ｐゴシック"/>
              </a:rPr>
              <a:t>DIC -  15 SIF</a:t>
            </a:r>
            <a:endParaRPr kumimoji="0" lang="es-ES" sz="1400" b="1" i="0" u="none" strike="noStrike" kern="0" cap="none" spc="0" normalizeH="0" baseline="0" noProof="0" dirty="0" smtClean="0">
              <a:ln>
                <a:noFill/>
              </a:ln>
              <a:solidFill>
                <a:srgbClr val="000000"/>
              </a:solidFill>
              <a:effectLst/>
              <a:uLnTx/>
              <a:uFillTx/>
              <a:latin typeface="Arial" charset="0"/>
              <a:ea typeface="ＭＳ Ｐゴシック"/>
            </a:endParaRPr>
          </a:p>
        </p:txBody>
      </p:sp>
      <p:sp>
        <p:nvSpPr>
          <p:cNvPr id="23" name="Text Box 13"/>
          <p:cNvSpPr txBox="1">
            <a:spLocks noChangeArrowheads="1"/>
          </p:cNvSpPr>
          <p:nvPr/>
        </p:nvSpPr>
        <p:spPr bwMode="auto">
          <a:xfrm>
            <a:off x="3563888" y="5511587"/>
            <a:ext cx="1440160" cy="707886"/>
          </a:xfrm>
          <a:prstGeom prst="rect">
            <a:avLst/>
          </a:prstGeom>
          <a:noFill/>
          <a:ln w="28575">
            <a:solidFill>
              <a:srgbClr val="6699FF"/>
            </a:solidFill>
            <a:miter lim="800000"/>
            <a:headEnd/>
            <a:tailEnd/>
          </a:ln>
        </p:spPr>
        <p:txBody>
          <a:bodyPr wrap="square">
            <a:spAutoFit/>
          </a:bodyPr>
          <a:lstStyle/>
          <a:p>
            <a:pPr algn="ctr" defTabSz="914400" fontAlgn="base">
              <a:spcBef>
                <a:spcPct val="50000"/>
              </a:spcBef>
              <a:spcAft>
                <a:spcPct val="0"/>
              </a:spcAft>
              <a:defRPr/>
            </a:pPr>
            <a:r>
              <a:rPr lang="es-MX" sz="1600" b="1" dirty="0">
                <a:solidFill>
                  <a:srgbClr val="000000"/>
                </a:solidFill>
                <a:latin typeface="Verdana" pitchFamily="34" charset="0"/>
                <a:ea typeface="ＭＳ Ｐゴシック"/>
              </a:rPr>
              <a:t>INCR.</a:t>
            </a:r>
          </a:p>
          <a:p>
            <a:pPr algn="ctr" defTabSz="914400" fontAlgn="base">
              <a:spcBef>
                <a:spcPct val="50000"/>
              </a:spcBef>
              <a:spcAft>
                <a:spcPct val="0"/>
              </a:spcAft>
              <a:defRPr/>
            </a:pPr>
            <a:r>
              <a:rPr lang="es-MX" sz="1600" b="1" dirty="0" smtClean="0">
                <a:solidFill>
                  <a:srgbClr val="000000"/>
                </a:solidFill>
                <a:latin typeface="Verdana" pitchFamily="34" charset="0"/>
                <a:ea typeface="ＭＳ Ｐゴシック"/>
              </a:rPr>
              <a:t>11.5%</a:t>
            </a:r>
            <a:endParaRPr lang="es-ES" sz="1600" b="1" dirty="0">
              <a:solidFill>
                <a:srgbClr val="000000"/>
              </a:solidFill>
              <a:latin typeface="Verdana" pitchFamily="34" charset="0"/>
              <a:ea typeface="ＭＳ Ｐゴシック"/>
            </a:endParaRPr>
          </a:p>
        </p:txBody>
      </p:sp>
      <p:sp>
        <p:nvSpPr>
          <p:cNvPr id="24" name="14 CuadroTexto"/>
          <p:cNvSpPr txBox="1"/>
          <p:nvPr/>
        </p:nvSpPr>
        <p:spPr>
          <a:xfrm>
            <a:off x="1178836" y="5590002"/>
            <a:ext cx="1664971" cy="307777"/>
          </a:xfrm>
          <a:prstGeom prst="rect">
            <a:avLst/>
          </a:prstGeom>
          <a:noFill/>
        </p:spPr>
        <p:txBody>
          <a:bodyPr wrap="square" rtlCol="0">
            <a:spAutoFit/>
          </a:bodyPr>
          <a:lstStyle/>
          <a:p>
            <a:pPr algn="ctr" defTabSz="914400" fontAlgn="base">
              <a:spcBef>
                <a:spcPct val="0"/>
              </a:spcBef>
              <a:spcAft>
                <a:spcPct val="0"/>
              </a:spcAft>
            </a:pPr>
            <a:r>
              <a:rPr lang="es-MX" sz="1400" b="1" dirty="0" smtClean="0">
                <a:solidFill>
                  <a:srgbClr val="000000"/>
                </a:solidFill>
                <a:effectLst>
                  <a:outerShdw blurRad="38100" dist="38100" dir="2700000" algn="tl">
                    <a:srgbClr val="000000">
                      <a:alpha val="43137"/>
                    </a:srgbClr>
                  </a:outerShdw>
                </a:effectLst>
                <a:latin typeface="Verdana" pitchFamily="34" charset="0"/>
                <a:ea typeface="ＭＳ Ｐゴシック"/>
              </a:rPr>
              <a:t>1,018,214 </a:t>
            </a:r>
            <a:r>
              <a:rPr lang="es-MX" sz="1400" b="1" dirty="0" smtClean="0">
                <a:solidFill>
                  <a:srgbClr val="000000"/>
                </a:solidFill>
                <a:latin typeface="Verdana" pitchFamily="34" charset="0"/>
                <a:ea typeface="ＭＳ Ｐゴシック"/>
              </a:rPr>
              <a:t>MP</a:t>
            </a:r>
            <a:endParaRPr lang="es-MX" sz="1400" b="1" dirty="0">
              <a:solidFill>
                <a:srgbClr val="000000"/>
              </a:solidFill>
              <a:latin typeface="Verdana" pitchFamily="34" charset="0"/>
              <a:ea typeface="ＭＳ Ｐゴシック"/>
            </a:endParaRPr>
          </a:p>
        </p:txBody>
      </p:sp>
      <p:sp>
        <p:nvSpPr>
          <p:cNvPr id="25" name="17 CuadroTexto"/>
          <p:cNvSpPr txBox="1"/>
          <p:nvPr/>
        </p:nvSpPr>
        <p:spPr>
          <a:xfrm>
            <a:off x="6084168" y="5681349"/>
            <a:ext cx="1656184" cy="307777"/>
          </a:xfrm>
          <a:prstGeom prst="rect">
            <a:avLst/>
          </a:prstGeom>
          <a:solidFill>
            <a:srgbClr val="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14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Verdana" pitchFamily="34" charset="0"/>
                <a:ea typeface="ＭＳ Ｐゴシック"/>
              </a:rPr>
              <a:t>912,969 </a:t>
            </a:r>
            <a:r>
              <a:rPr kumimoji="0" lang="es-MX" sz="1400" b="1" i="0" u="none" strike="noStrike" kern="0" cap="none" spc="0" normalizeH="0" baseline="0" noProof="0" dirty="0" smtClean="0">
                <a:ln>
                  <a:noFill/>
                </a:ln>
                <a:solidFill>
                  <a:srgbClr val="000000"/>
                </a:solidFill>
                <a:effectLst/>
                <a:uLnTx/>
                <a:uFillTx/>
                <a:latin typeface="Verdana" pitchFamily="34" charset="0"/>
                <a:ea typeface="ＭＳ Ｐゴシック"/>
              </a:rPr>
              <a:t>MP</a:t>
            </a:r>
          </a:p>
        </p:txBody>
      </p:sp>
      <p:sp>
        <p:nvSpPr>
          <p:cNvPr id="26" name="Text Box 12"/>
          <p:cNvSpPr txBox="1">
            <a:spLocks noChangeArrowheads="1"/>
          </p:cNvSpPr>
          <p:nvPr/>
        </p:nvSpPr>
        <p:spPr bwMode="auto">
          <a:xfrm>
            <a:off x="6137196" y="2415243"/>
            <a:ext cx="1515604" cy="769441"/>
          </a:xfrm>
          <a:prstGeom prst="rect">
            <a:avLst/>
          </a:prstGeom>
          <a:noFill/>
          <a:ln w="9525">
            <a:noFill/>
            <a:miter lim="800000"/>
            <a:headEnd/>
            <a:tailEnd/>
          </a:ln>
          <a:effectLst/>
        </p:spPr>
        <p:txBody>
          <a:bodyPr wrap="square">
            <a:spAutoFit/>
          </a:bodyPr>
          <a:lstStyle/>
          <a:p>
            <a:pPr algn="ctr" defTabSz="914400" fontAlgn="base">
              <a:spcBef>
                <a:spcPct val="50000"/>
              </a:spcBef>
              <a:spcAft>
                <a:spcPct val="0"/>
              </a:spcAft>
              <a:defRPr/>
            </a:pPr>
            <a:r>
              <a:rPr lang="es-MX" sz="1100" b="1" dirty="0" smtClean="0">
                <a:solidFill>
                  <a:srgbClr val="000000"/>
                </a:solidFill>
                <a:effectLst>
                  <a:outerShdw blurRad="38100" dist="38100" dir="2700000" algn="tl">
                    <a:srgbClr val="C0C0C0"/>
                  </a:outerShdw>
                </a:effectLst>
                <a:latin typeface="Tahoma" charset="0"/>
                <a:ea typeface="ＭＳ Ｐゴシック"/>
              </a:rPr>
              <a:t>PENSIONES</a:t>
            </a:r>
          </a:p>
          <a:p>
            <a:pPr algn="ctr" defTabSz="914400" fontAlgn="base">
              <a:spcBef>
                <a:spcPct val="50000"/>
              </a:spcBef>
              <a:spcAft>
                <a:spcPct val="0"/>
              </a:spcAft>
              <a:defRPr/>
            </a:pPr>
            <a:r>
              <a:rPr lang="es-MX" sz="1100" b="1" dirty="0" smtClean="0">
                <a:solidFill>
                  <a:srgbClr val="000000"/>
                </a:solidFill>
                <a:effectLst>
                  <a:outerShdw blurRad="38100" dist="38100" dir="2700000" algn="tl">
                    <a:srgbClr val="C0C0C0"/>
                  </a:outerShdw>
                </a:effectLst>
                <a:latin typeface="Tahoma" charset="0"/>
                <a:ea typeface="ＭＳ Ｐゴシック"/>
              </a:rPr>
              <a:t>224,095</a:t>
            </a:r>
            <a:endParaRPr lang="es-MX" sz="1100" b="1" dirty="0">
              <a:solidFill>
                <a:srgbClr val="000000"/>
              </a:solidFill>
              <a:effectLst>
                <a:outerShdw blurRad="38100" dist="38100" dir="2700000" algn="tl">
                  <a:srgbClr val="C0C0C0"/>
                </a:outerShdw>
              </a:effectLst>
              <a:latin typeface="Tahoma" charset="0"/>
              <a:ea typeface="ＭＳ Ｐゴシック"/>
            </a:endParaRPr>
          </a:p>
          <a:p>
            <a:pPr algn="ctr" defTabSz="914400" fontAlgn="base">
              <a:spcBef>
                <a:spcPct val="50000"/>
              </a:spcBef>
              <a:spcAft>
                <a:spcPct val="0"/>
              </a:spcAft>
              <a:defRPr/>
            </a:pPr>
            <a:r>
              <a:rPr lang="es-MX" sz="1100" b="1" dirty="0" smtClean="0">
                <a:solidFill>
                  <a:srgbClr val="000000"/>
                </a:solidFill>
                <a:effectLst>
                  <a:outerShdw blurRad="38100" dist="38100" dir="2700000" algn="tl">
                    <a:srgbClr val="C0C0C0"/>
                  </a:outerShdw>
                </a:effectLst>
                <a:latin typeface="Tahoma" charset="0"/>
                <a:ea typeface="ＭＳ Ｐゴシック"/>
              </a:rPr>
              <a:t>24.5%</a:t>
            </a:r>
            <a:endParaRPr lang="es-ES" sz="1100" b="1" dirty="0">
              <a:solidFill>
                <a:srgbClr val="000000"/>
              </a:solidFill>
              <a:effectLst>
                <a:outerShdw blurRad="38100" dist="38100" dir="2700000" algn="tl">
                  <a:srgbClr val="C0C0C0"/>
                </a:outerShdw>
              </a:effectLst>
              <a:latin typeface="Tahoma" charset="0"/>
              <a:ea typeface="ＭＳ Ｐゴシック"/>
            </a:endParaRPr>
          </a:p>
        </p:txBody>
      </p:sp>
      <p:sp>
        <p:nvSpPr>
          <p:cNvPr id="27" name="1 CuadroTexto"/>
          <p:cNvSpPr txBox="1"/>
          <p:nvPr/>
        </p:nvSpPr>
        <p:spPr>
          <a:xfrm>
            <a:off x="1421491" y="2299979"/>
            <a:ext cx="1224136" cy="94531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base">
              <a:spcBef>
                <a:spcPct val="50000"/>
              </a:spcBef>
              <a:spcAft>
                <a:spcPct val="0"/>
              </a:spcAft>
              <a:defRPr/>
            </a:pPr>
            <a:r>
              <a:rPr lang="es-MX" b="1" dirty="0" smtClean="0">
                <a:solidFill>
                  <a:srgbClr val="000000"/>
                </a:solidFill>
                <a:effectLst>
                  <a:outerShdw blurRad="38100" dist="38100" dir="2700000" algn="tl">
                    <a:srgbClr val="C0C0C0"/>
                  </a:outerShdw>
                </a:effectLst>
                <a:latin typeface="Tahoma" charset="0"/>
                <a:ea typeface="ＭＳ Ｐゴシック"/>
              </a:rPr>
              <a:t>PENSIONES</a:t>
            </a:r>
            <a:endParaRPr lang="es-MX" b="1" dirty="0">
              <a:solidFill>
                <a:srgbClr val="000000"/>
              </a:solidFill>
              <a:effectLst>
                <a:outerShdw blurRad="38100" dist="38100" dir="2700000" algn="tl">
                  <a:srgbClr val="C0C0C0"/>
                </a:outerShdw>
              </a:effectLst>
              <a:latin typeface="Tahoma" charset="0"/>
              <a:ea typeface="ＭＳ Ｐゴシック"/>
            </a:endParaRPr>
          </a:p>
          <a:p>
            <a:pPr algn="ctr" defTabSz="914400" fontAlgn="base">
              <a:spcBef>
                <a:spcPct val="50000"/>
              </a:spcBef>
              <a:spcAft>
                <a:spcPct val="0"/>
              </a:spcAft>
              <a:defRPr/>
            </a:pPr>
            <a:r>
              <a:rPr lang="es-MX" b="1" dirty="0" smtClean="0">
                <a:solidFill>
                  <a:srgbClr val="000000"/>
                </a:solidFill>
                <a:effectLst>
                  <a:outerShdw blurRad="38100" dist="38100" dir="2700000" algn="tl">
                    <a:srgbClr val="C0C0C0"/>
                  </a:outerShdw>
                </a:effectLst>
                <a:latin typeface="Tahoma" charset="0"/>
                <a:ea typeface="ＭＳ Ｐゴシック"/>
              </a:rPr>
              <a:t>244,667</a:t>
            </a:r>
          </a:p>
          <a:p>
            <a:pPr algn="ctr" defTabSz="914400" fontAlgn="base">
              <a:spcBef>
                <a:spcPct val="50000"/>
              </a:spcBef>
              <a:spcAft>
                <a:spcPct val="0"/>
              </a:spcAft>
              <a:defRPr/>
            </a:pPr>
            <a:r>
              <a:rPr lang="es-MX" b="1" dirty="0" smtClean="0">
                <a:solidFill>
                  <a:srgbClr val="000000"/>
                </a:solidFill>
                <a:effectLst>
                  <a:outerShdw blurRad="38100" dist="38100" dir="2700000" algn="tl">
                    <a:srgbClr val="C0C0C0"/>
                  </a:outerShdw>
                </a:effectLst>
                <a:latin typeface="Tahoma" charset="0"/>
                <a:ea typeface="ＭＳ Ｐゴシック"/>
              </a:rPr>
              <a:t>   24.0%</a:t>
            </a:r>
            <a:endParaRPr lang="es-ES" b="1" dirty="0">
              <a:solidFill>
                <a:srgbClr val="000000"/>
              </a:solidFill>
              <a:effectLst>
                <a:outerShdw blurRad="38100" dist="38100" dir="2700000" algn="tl">
                  <a:srgbClr val="C0C0C0"/>
                </a:outerShdw>
              </a:effectLst>
              <a:latin typeface="Tahoma" charset="0"/>
              <a:ea typeface="ＭＳ Ｐゴシック"/>
            </a:endParaRPr>
          </a:p>
          <a:p>
            <a:pPr algn="ctr" defTabSz="914400" fontAlgn="base">
              <a:spcBef>
                <a:spcPct val="0"/>
              </a:spcBef>
              <a:spcAft>
                <a:spcPct val="0"/>
              </a:spcAft>
            </a:pPr>
            <a:endParaRPr lang="es-MX" dirty="0">
              <a:solidFill>
                <a:srgbClr val="000000"/>
              </a:solidFill>
              <a:latin typeface="Arial"/>
              <a:ea typeface="ＭＳ Ｐゴシック"/>
            </a:endParaRPr>
          </a:p>
        </p:txBody>
      </p:sp>
      <p:sp>
        <p:nvSpPr>
          <p:cNvPr id="28" name="1 CuadroTexto"/>
          <p:cNvSpPr txBox="1"/>
          <p:nvPr/>
        </p:nvSpPr>
        <p:spPr>
          <a:xfrm>
            <a:off x="1403648" y="3718146"/>
            <a:ext cx="1296140" cy="91443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fontAlgn="base">
              <a:spcBef>
                <a:spcPct val="50000"/>
              </a:spcBef>
              <a:spcAft>
                <a:spcPct val="0"/>
              </a:spcAft>
            </a:pPr>
            <a:r>
              <a:rPr lang="es-MX" b="1" dirty="0" smtClean="0">
                <a:solidFill>
                  <a:srgbClr val="FFFFFF"/>
                </a:solidFill>
                <a:latin typeface="Tahoma" charset="0"/>
                <a:ea typeface="ＭＳ Ｐゴシック"/>
              </a:rPr>
              <a:t>TRADICIONALES</a:t>
            </a:r>
          </a:p>
          <a:p>
            <a:pPr algn="ctr" defTabSz="914400" fontAlgn="base">
              <a:spcBef>
                <a:spcPct val="50000"/>
              </a:spcBef>
              <a:spcAft>
                <a:spcPct val="0"/>
              </a:spcAft>
            </a:pPr>
            <a:r>
              <a:rPr lang="es-MX" b="1" dirty="0" smtClean="0">
                <a:solidFill>
                  <a:srgbClr val="FFFFFF"/>
                </a:solidFill>
                <a:latin typeface="Tahoma" charset="0"/>
                <a:ea typeface="ＭＳ Ｐゴシック"/>
              </a:rPr>
              <a:t>773,547</a:t>
            </a:r>
          </a:p>
          <a:p>
            <a:pPr algn="ctr" defTabSz="914400" fontAlgn="base">
              <a:spcBef>
                <a:spcPct val="50000"/>
              </a:spcBef>
              <a:spcAft>
                <a:spcPct val="0"/>
              </a:spcAft>
            </a:pPr>
            <a:r>
              <a:rPr lang="es-MX" b="1" dirty="0" smtClean="0">
                <a:solidFill>
                  <a:srgbClr val="FFFFFF"/>
                </a:solidFill>
                <a:latin typeface="Tahoma" charset="0"/>
                <a:ea typeface="ＭＳ Ｐゴシック"/>
              </a:rPr>
              <a:t>76.0 %</a:t>
            </a:r>
            <a:endParaRPr lang="es-ES" b="1" dirty="0" smtClean="0">
              <a:solidFill>
                <a:srgbClr val="FFFFFF"/>
              </a:solidFill>
              <a:latin typeface="Tahoma" charset="0"/>
              <a:ea typeface="ＭＳ Ｐゴシック"/>
            </a:endParaRPr>
          </a:p>
          <a:p>
            <a:pPr defTabSz="914400" fontAlgn="base">
              <a:spcBef>
                <a:spcPct val="0"/>
              </a:spcBef>
              <a:spcAft>
                <a:spcPct val="0"/>
              </a:spcAft>
            </a:pPr>
            <a:endParaRPr lang="es-MX" dirty="0">
              <a:solidFill>
                <a:srgbClr val="000000"/>
              </a:solidFill>
              <a:latin typeface="Arial"/>
              <a:ea typeface="ＭＳ Ｐゴシック"/>
            </a:endParaRPr>
          </a:p>
        </p:txBody>
      </p:sp>
      <p:sp>
        <p:nvSpPr>
          <p:cNvPr id="29" name="16 CuadroTexto"/>
          <p:cNvSpPr txBox="1"/>
          <p:nvPr/>
        </p:nvSpPr>
        <p:spPr>
          <a:xfrm>
            <a:off x="3900973" y="3863135"/>
            <a:ext cx="864096" cy="276999"/>
          </a:xfrm>
          <a:prstGeom prst="rect">
            <a:avLst/>
          </a:prstGeom>
          <a:gradFill>
            <a:gsLst>
              <a:gs pos="0">
                <a:srgbClr val="000000"/>
              </a:gs>
              <a:gs pos="50000">
                <a:srgbClr val="6699FF"/>
              </a:gs>
              <a:gs pos="95000">
                <a:srgbClr val="000000"/>
              </a:gs>
            </a:gsLst>
            <a:lin ang="5400000" scaled="0"/>
          </a:gradFill>
          <a:ln>
            <a:solidFill>
              <a:srgbClr val="00B0F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200" b="1" i="0" u="none" strike="noStrike" kern="0" cap="none" spc="0" normalizeH="0" baseline="0" noProof="0" dirty="0" smtClean="0">
                <a:ln>
                  <a:noFill/>
                </a:ln>
                <a:solidFill>
                  <a:srgbClr val="FFFFFF"/>
                </a:solidFill>
                <a:effectLst/>
                <a:uLnTx/>
                <a:uFillTx/>
                <a:latin typeface="Verdana" pitchFamily="34" charset="0"/>
                <a:ea typeface="ＭＳ Ｐゴシック"/>
              </a:rPr>
              <a:t>12.3%</a:t>
            </a:r>
          </a:p>
        </p:txBody>
      </p:sp>
      <p:sp>
        <p:nvSpPr>
          <p:cNvPr id="30" name="24 CuadroTexto"/>
          <p:cNvSpPr txBox="1"/>
          <p:nvPr/>
        </p:nvSpPr>
        <p:spPr>
          <a:xfrm>
            <a:off x="3857886" y="2144069"/>
            <a:ext cx="864096" cy="276999"/>
          </a:xfrm>
          <a:prstGeom prst="rect">
            <a:avLst/>
          </a:prstGeom>
          <a:gradFill>
            <a:gsLst>
              <a:gs pos="1000">
                <a:srgbClr val="000000">
                  <a:lumMod val="65000"/>
                  <a:lumOff val="35000"/>
                </a:srgbClr>
              </a:gs>
              <a:gs pos="50000">
                <a:srgbClr val="808080">
                  <a:lumMod val="20000"/>
                  <a:lumOff val="80000"/>
                </a:srgbClr>
              </a:gs>
              <a:gs pos="100000">
                <a:srgbClr val="000000">
                  <a:lumMod val="65000"/>
                  <a:lumOff val="35000"/>
                </a:srgbClr>
              </a:gs>
            </a:gsLst>
            <a:lin ang="5400000" scaled="0"/>
          </a:gradFill>
          <a:ln>
            <a:solidFill>
              <a:srgbClr val="808080">
                <a:lumMod val="50000"/>
              </a:srgbClr>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MX" sz="1200" b="1" i="0" u="none" strike="noStrike" kern="0" cap="none" spc="0" normalizeH="0" baseline="0" noProof="0" dirty="0" smtClean="0">
                <a:ln>
                  <a:noFill/>
                </a:ln>
                <a:solidFill>
                  <a:srgbClr val="000000"/>
                </a:solidFill>
                <a:effectLst/>
                <a:uLnTx/>
                <a:uFillTx/>
                <a:latin typeface="Verdana" pitchFamily="34" charset="0"/>
                <a:ea typeface="ＭＳ Ｐゴシック"/>
              </a:rPr>
              <a:t>9.2%</a:t>
            </a:r>
          </a:p>
        </p:txBody>
      </p:sp>
    </p:spTree>
    <p:extLst>
      <p:ext uri="{BB962C8B-B14F-4D97-AF65-F5344CB8AC3E}">
        <p14:creationId xmlns:p14="http://schemas.microsoft.com/office/powerpoint/2010/main" val="3435017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3DE008A-60C3-3E45-BADA-CD0D7988EA5A}" type="slidenum">
              <a:rPr lang="en-US" smtClean="0">
                <a:solidFill>
                  <a:prstClr val="black">
                    <a:lumMod val="65000"/>
                    <a:lumOff val="35000"/>
                  </a:prstClr>
                </a:solidFill>
              </a:rPr>
              <a:pPr/>
              <a:t>13</a:t>
            </a:fld>
            <a:endParaRPr lang="en-US">
              <a:solidFill>
                <a:prstClr val="black">
                  <a:lumMod val="65000"/>
                  <a:lumOff val="35000"/>
                </a:prstClr>
              </a:solidFill>
            </a:endParaRPr>
          </a:p>
        </p:txBody>
      </p:sp>
      <p:sp>
        <p:nvSpPr>
          <p:cNvPr id="2" name="Rectángulo 1"/>
          <p:cNvSpPr/>
          <p:nvPr/>
        </p:nvSpPr>
        <p:spPr>
          <a:xfrm>
            <a:off x="161364" y="201706"/>
            <a:ext cx="4572000" cy="615553"/>
          </a:xfrm>
          <a:prstGeom prst="rect">
            <a:avLst/>
          </a:prstGeom>
        </p:spPr>
        <p:txBody>
          <a:bodyPr>
            <a:spAutoFit/>
          </a:bodyPr>
          <a:lstStyle/>
          <a:p>
            <a:pPr>
              <a:defRPr/>
            </a:pPr>
            <a:r>
              <a:rPr lang="es-ES_tradnl" sz="2000" b="1" dirty="0">
                <a:solidFill>
                  <a:prstClr val="white"/>
                </a:solidFill>
                <a:latin typeface="Arial" charset="0"/>
              </a:rPr>
              <a:t>INDICE DE </a:t>
            </a:r>
            <a:r>
              <a:rPr lang="es-ES_tradnl" sz="2000" b="1" dirty="0" smtClean="0">
                <a:solidFill>
                  <a:prstClr val="white"/>
                </a:solidFill>
                <a:latin typeface="Arial" charset="0"/>
              </a:rPr>
              <a:t>COBERTURA</a:t>
            </a:r>
          </a:p>
          <a:p>
            <a:pPr>
              <a:defRPr/>
            </a:pPr>
            <a:r>
              <a:rPr lang="es-ES_tradnl" sz="1400" b="1" dirty="0" smtClean="0">
                <a:solidFill>
                  <a:prstClr val="white"/>
                </a:solidFill>
                <a:latin typeface="Arial" charset="0"/>
              </a:rPr>
              <a:t>DICIEMBRE 2016 (RR7) – DICIEMBRE 2015 (SIIF)</a:t>
            </a:r>
            <a:endParaRPr lang="es-ES_tradnl" sz="1400" b="1" dirty="0">
              <a:solidFill>
                <a:prstClr val="white"/>
              </a:solidFill>
              <a:latin typeface="Arial" charset="0"/>
            </a:endParaRPr>
          </a:p>
        </p:txBody>
      </p:sp>
      <p:graphicFrame>
        <p:nvGraphicFramePr>
          <p:cNvPr id="13" name="Object 19"/>
          <p:cNvGraphicFramePr>
            <a:graphicFrameLocks noChangeAspect="1"/>
          </p:cNvGraphicFramePr>
          <p:nvPr>
            <p:extLst>
              <p:ext uri="{D42A27DB-BD31-4B8C-83A1-F6EECF244321}">
                <p14:modId xmlns:p14="http://schemas.microsoft.com/office/powerpoint/2010/main" val="632472414"/>
              </p:ext>
            </p:extLst>
          </p:nvPr>
        </p:nvGraphicFramePr>
        <p:xfrm>
          <a:off x="2928926" y="1571612"/>
          <a:ext cx="3779837" cy="2344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oup 83"/>
          <p:cNvGraphicFramePr>
            <a:graphicFrameLocks/>
          </p:cNvGraphicFramePr>
          <p:nvPr>
            <p:extLst>
              <p:ext uri="{D42A27DB-BD31-4B8C-83A1-F6EECF244321}">
                <p14:modId xmlns:p14="http://schemas.microsoft.com/office/powerpoint/2010/main" val="720990000"/>
              </p:ext>
            </p:extLst>
          </p:nvPr>
        </p:nvGraphicFramePr>
        <p:xfrm>
          <a:off x="1503239" y="3861048"/>
          <a:ext cx="5517033" cy="2088232"/>
        </p:xfrm>
        <a:graphic>
          <a:graphicData uri="http://schemas.openxmlformats.org/drawingml/2006/table">
            <a:tbl>
              <a:tblPr/>
              <a:tblGrid>
                <a:gridCol w="2204665"/>
                <a:gridCol w="864096"/>
                <a:gridCol w="1080120"/>
                <a:gridCol w="648072"/>
                <a:gridCol w="720080"/>
              </a:tblGrid>
              <a:tr h="287338">
                <a:tc rowSpan="2">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FFFFFF"/>
                    </a:solidFill>
                  </a:tcPr>
                </a:tc>
                <a:tc gridSpan="2">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rPr>
                        <a:t>MONTOS</a:t>
                      </a:r>
                      <a:endParaRPr kumimoji="0" lang="es-ES" sz="1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D6A30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a:gsLst>
                        <a:gs pos="1000">
                          <a:srgbClr val="000000"/>
                        </a:gs>
                        <a:gs pos="50000">
                          <a:srgbClr val="6699FF"/>
                        </a:gs>
                        <a:gs pos="100000">
                          <a:srgbClr val="000000"/>
                        </a:gs>
                      </a:gsLst>
                      <a:lin ang="5400000" scaled="0"/>
                    </a:gradFill>
                  </a:tcPr>
                </a:tc>
                <a:tc hMerge="1">
                  <a:txBody>
                    <a:bodyPr/>
                    <a:lstStyle/>
                    <a:p>
                      <a:endParaRPr lang="es-MX"/>
                    </a:p>
                  </a:txBody>
                  <a:tcPr/>
                </a:tc>
                <a:tc gridSpan="2">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rPr>
                        <a:t>SOLVENCIA</a:t>
                      </a:r>
                      <a:endParaRPr kumimoji="0" lang="es-ES" sz="1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D6A30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a:gsLst>
                        <a:gs pos="1000">
                          <a:srgbClr val="000000"/>
                        </a:gs>
                        <a:gs pos="50000">
                          <a:srgbClr val="6699FF"/>
                        </a:gs>
                        <a:gs pos="100000">
                          <a:srgbClr val="000000"/>
                        </a:gs>
                      </a:gsLst>
                      <a:lin ang="5400000" scaled="0"/>
                    </a:gradFill>
                  </a:tcPr>
                </a:tc>
                <a:tc hMerge="1">
                  <a:txBody>
                    <a:bodyPr/>
                    <a:lstStyle/>
                    <a:p>
                      <a:endParaRPr lang="es-MX"/>
                    </a:p>
                  </a:txBody>
                  <a:tcPr/>
                </a:tc>
              </a:tr>
              <a:tr h="28733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rPr>
                        <a:t>2016</a:t>
                      </a:r>
                      <a:endParaRPr kumimoji="0" lang="es-ES" sz="1200" b="1" i="0" u="none" strike="noStrike" cap="none" normalizeH="0" baseline="0" dirty="0" smtClean="0">
                        <a:ln>
                          <a:noFill/>
                        </a:ln>
                        <a:solidFill>
                          <a:schemeClr val="bg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a:gsLst>
                        <a:gs pos="1000">
                          <a:srgbClr val="000000"/>
                        </a:gs>
                        <a:gs pos="48000">
                          <a:srgbClr val="6699FF"/>
                        </a:gs>
                        <a:gs pos="100000">
                          <a:srgbClr val="000000"/>
                        </a:gs>
                      </a:gsLst>
                      <a:lin ang="54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2015</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a:gsLst>
                        <a:gs pos="0">
                          <a:srgbClr val="808080">
                            <a:lumMod val="50000"/>
                          </a:srgbClr>
                        </a:gs>
                        <a:gs pos="50000">
                          <a:srgbClr val="808080">
                            <a:lumMod val="20000"/>
                            <a:lumOff val="80000"/>
                          </a:srgbClr>
                        </a:gs>
                        <a:gs pos="95000">
                          <a:srgbClr val="808080">
                            <a:lumMod val="50000"/>
                          </a:srgbClr>
                        </a:gs>
                      </a:gsLst>
                      <a:lin ang="54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kern="1200" cap="none" normalizeH="0" baseline="0" dirty="0" smtClean="0">
                          <a:ln>
                            <a:noFill/>
                          </a:ln>
                          <a:solidFill>
                            <a:schemeClr val="bg1"/>
                          </a:solidFill>
                          <a:effectLst/>
                          <a:latin typeface="Arial" charset="0"/>
                          <a:ea typeface="+mn-ea"/>
                          <a:cs typeface="+mn-cs"/>
                        </a:rPr>
                        <a:t>2016</a:t>
                      </a:r>
                      <a:endParaRPr kumimoji="0" lang="es-ES" sz="1200" b="1" i="0" u="none" strike="noStrike" kern="1200" cap="none" normalizeH="0" baseline="0" dirty="0" smtClean="0">
                        <a:ln>
                          <a:noFill/>
                        </a:ln>
                        <a:solidFill>
                          <a:schemeClr val="bg1"/>
                        </a:solidFill>
                        <a:effectLst/>
                        <a:latin typeface="Arial" charset="0"/>
                        <a:ea typeface="+mn-ea"/>
                        <a:cs typeface="+mn-cs"/>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a:gsLst>
                        <a:gs pos="1000">
                          <a:srgbClr val="000000"/>
                        </a:gs>
                        <a:gs pos="50000">
                          <a:srgbClr val="6699FF"/>
                        </a:gs>
                        <a:gs pos="100000">
                          <a:srgbClr val="000000"/>
                        </a:gs>
                      </a:gsLst>
                      <a:lin ang="54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2015</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gradFill>
                      <a:gsLst>
                        <a:gs pos="7000">
                          <a:srgbClr val="808080">
                            <a:lumMod val="50000"/>
                          </a:srgbClr>
                        </a:gs>
                        <a:gs pos="65000">
                          <a:srgbClr val="808080">
                            <a:lumMod val="20000"/>
                            <a:lumOff val="80000"/>
                          </a:srgbClr>
                        </a:gs>
                        <a:gs pos="95000">
                          <a:srgbClr val="808080">
                            <a:lumMod val="50000"/>
                          </a:srgbClr>
                        </a:gs>
                      </a:gsLst>
                      <a:lin ang="5400000" scaled="1"/>
                    </a:gradFill>
                  </a:tcPr>
                </a:tc>
              </a:tr>
              <a:tr h="288925">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charset="0"/>
                        </a:rPr>
                        <a:t>INVERSIONES</a:t>
                      </a:r>
                      <a:endParaRPr kumimoji="0" lang="es-ES" sz="900" b="0"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1,005,631</a:t>
                      </a: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rPr>
                        <a:t>892,032</a:t>
                      </a:r>
                    </a:p>
                  </a:txBody>
                  <a:tcPr horzOverflow="overflow">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rowSpan="5">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1" i="0" u="none" strike="noStrike" cap="none" normalizeH="0" baseline="0" dirty="0" smtClean="0">
                          <a:ln>
                            <a:noFill/>
                          </a:ln>
                          <a:solidFill>
                            <a:schemeClr val="tx1"/>
                          </a:solidFill>
                          <a:effectLst/>
                          <a:latin typeface="Arial" charset="0"/>
                        </a:rPr>
                        <a:t>1.17</a:t>
                      </a:r>
                      <a:endParaRPr kumimoji="0" lang="es-ES" sz="18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rowSpan="5">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800" b="1" i="0" u="none" strike="noStrike" cap="none" normalizeH="0" baseline="0" dirty="0" smtClean="0">
                          <a:ln>
                            <a:noFill/>
                          </a:ln>
                          <a:solidFill>
                            <a:schemeClr val="tx1"/>
                          </a:solidFill>
                          <a:effectLst/>
                          <a:latin typeface="Arial" charset="0"/>
                        </a:rPr>
                        <a:t>1.14</a:t>
                      </a:r>
                      <a:endParaRPr kumimoji="0" lang="es-ES" sz="1800" b="1" i="0" u="none" strike="noStrike" cap="none" normalizeH="0" baseline="0" dirty="0" smtClean="0">
                        <a:ln>
                          <a:noFill/>
                        </a:ln>
                        <a:solidFill>
                          <a:schemeClr val="tx1"/>
                        </a:solidFill>
                        <a:effectLst/>
                        <a:latin typeface="Arial" charset="0"/>
                      </a:endParaRPr>
                    </a:p>
                  </a:txBody>
                  <a:tcPr marL="90000" marR="90000" marT="46800" marB="46800"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r>
              <a:tr h="19050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charset="0"/>
                        </a:rPr>
                        <a:t>DEUDOR POR PRIMA</a:t>
                      </a:r>
                      <a:endParaRPr kumimoji="0" lang="es-ES" sz="900" b="0"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119,064</a:t>
                      </a: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96,827</a:t>
                      </a: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vMerge="1">
                  <a:txBody>
                    <a:bodyPr/>
                    <a:lstStyle/>
                    <a:p>
                      <a:endParaRPr lang="es-MX"/>
                    </a:p>
                  </a:txBody>
                  <a:tcPr/>
                </a:tc>
                <a:tc vMerge="1">
                  <a:txBody>
                    <a:bodyPr/>
                    <a:lstStyle/>
                    <a:p>
                      <a:endParaRPr lang="es-MX"/>
                    </a:p>
                  </a:txBody>
                  <a:tcPr/>
                </a:tc>
              </a:tr>
              <a:tr h="23495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900" b="0" i="0" u="none" strike="noStrike" cap="none" normalizeH="0" baseline="0" dirty="0" smtClean="0">
                          <a:ln>
                            <a:noFill/>
                          </a:ln>
                          <a:solidFill>
                            <a:schemeClr val="tx1"/>
                          </a:solidFill>
                          <a:effectLst/>
                          <a:latin typeface="Arial" charset="0"/>
                        </a:rPr>
                        <a:t>PART. REASEG. POR SIN. PENDIENTES</a:t>
                      </a:r>
                      <a:endParaRPr kumimoji="0" lang="es-ES" sz="900" b="0"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62,128</a:t>
                      </a: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000" b="0" i="0" u="none" strike="noStrike" cap="none" normalizeH="0" baseline="0" dirty="0" smtClean="0">
                          <a:ln>
                            <a:noFill/>
                          </a:ln>
                          <a:solidFill>
                            <a:schemeClr val="tx1"/>
                          </a:solidFill>
                          <a:effectLst/>
                          <a:latin typeface="Arial" charset="0"/>
                        </a:rPr>
                        <a:t>55,136</a:t>
                      </a:r>
                      <a:endParaRPr kumimoji="0" lang="es-ES" sz="1000" b="0"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vMerge="1">
                  <a:txBody>
                    <a:bodyPr/>
                    <a:lstStyle/>
                    <a:p>
                      <a:endParaRPr lang="es-MX"/>
                    </a:p>
                  </a:txBody>
                  <a:tcPr/>
                </a:tc>
                <a:tc vMerge="1">
                  <a:txBody>
                    <a:bodyPr/>
                    <a:lstStyle/>
                    <a:p>
                      <a:endParaRPr lang="es-MX"/>
                    </a:p>
                  </a:txBody>
                  <a:tcPr/>
                </a:tc>
              </a:tr>
              <a:tr h="207963">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COBERTURA</a:t>
                      </a:r>
                      <a:endParaRPr kumimoji="0" lang="es-ES" sz="1200" b="1"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1,186,823</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1,043,996</a:t>
                      </a:r>
                      <a:endParaRPr kumimoji="0" lang="es-ES" sz="1200" b="1" i="0" u="none" strike="noStrike" cap="none" normalizeH="0" baseline="0" dirty="0" smtClean="0">
                        <a:ln>
                          <a:noFill/>
                        </a:ln>
                        <a:solidFill>
                          <a:schemeClr val="tx1"/>
                        </a:solidFill>
                        <a:effectLst/>
                        <a:latin typeface="Arial" charset="0"/>
                      </a:endParaRPr>
                    </a:p>
                  </a:txBody>
                  <a:tcPr horzOverflow="overflow">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vMerge="1">
                  <a:txBody>
                    <a:bodyPr/>
                    <a:lstStyle/>
                    <a:p>
                      <a:endParaRPr lang="es-MX"/>
                    </a:p>
                  </a:txBody>
                  <a:tcPr/>
                </a:tc>
                <a:tc vMerge="1">
                  <a:txBody>
                    <a:bodyPr/>
                    <a:lstStyle/>
                    <a:p>
                      <a:endParaRPr lang="es-MX"/>
                    </a:p>
                  </a:txBody>
                  <a:tcPr/>
                </a:tc>
              </a:tr>
              <a:tr h="340711">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RESERVAS TÉCNICAS</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1,018,214</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912,969</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vMerge="1">
                  <a:txBody>
                    <a:bodyPr/>
                    <a:lstStyle/>
                    <a:p>
                      <a:endParaRPr lang="es-MX"/>
                    </a:p>
                  </a:txBody>
                  <a:tcPr/>
                </a:tc>
                <a:tc vMerge="1">
                  <a:txBody>
                    <a:bodyPr/>
                    <a:lstStyle/>
                    <a:p>
                      <a:endParaRPr lang="es-MX"/>
                    </a:p>
                  </a:txBody>
                  <a:tcPr/>
                </a:tc>
              </a:tr>
            </a:tbl>
          </a:graphicData>
        </a:graphic>
      </p:graphicFrame>
      <p:sp>
        <p:nvSpPr>
          <p:cNvPr id="15" name="Freeform 17"/>
          <p:cNvSpPr>
            <a:spLocks/>
          </p:cNvSpPr>
          <p:nvPr/>
        </p:nvSpPr>
        <p:spPr bwMode="auto">
          <a:xfrm>
            <a:off x="5500694" y="1428736"/>
            <a:ext cx="239713" cy="158750"/>
          </a:xfrm>
          <a:custGeom>
            <a:avLst/>
            <a:gdLst>
              <a:gd name="T0" fmla="*/ 2147483647 w 176"/>
              <a:gd name="T1" fmla="*/ 2147483647 h 125"/>
              <a:gd name="T2" fmla="*/ 2147483647 w 176"/>
              <a:gd name="T3" fmla="*/ 2147483647 h 125"/>
              <a:gd name="T4" fmla="*/ 2147483647 w 176"/>
              <a:gd name="T5" fmla="*/ 2147483647 h 125"/>
              <a:gd name="T6" fmla="*/ 2147483647 w 176"/>
              <a:gd name="T7" fmla="*/ 2147483647 h 125"/>
              <a:gd name="T8" fmla="*/ 2147483647 w 176"/>
              <a:gd name="T9" fmla="*/ 2147483647 h 125"/>
              <a:gd name="T10" fmla="*/ 2147483647 w 176"/>
              <a:gd name="T11" fmla="*/ 2147483647 h 125"/>
              <a:gd name="T12" fmla="*/ 2147483647 w 176"/>
              <a:gd name="T13" fmla="*/ 2147483647 h 125"/>
              <a:gd name="T14" fmla="*/ 2147483647 w 176"/>
              <a:gd name="T15" fmla="*/ 2147483647 h 125"/>
              <a:gd name="T16" fmla="*/ 2147483647 w 176"/>
              <a:gd name="T17" fmla="*/ 2147483647 h 125"/>
              <a:gd name="T18" fmla="*/ 0 w 176"/>
              <a:gd name="T19" fmla="*/ 2147483647 h 125"/>
              <a:gd name="T20" fmla="*/ 0 w 176"/>
              <a:gd name="T21" fmla="*/ 0 h 125"/>
              <a:gd name="T22" fmla="*/ 2147483647 w 176"/>
              <a:gd name="T23" fmla="*/ 0 h 125"/>
              <a:gd name="T24" fmla="*/ 2147483647 w 176"/>
              <a:gd name="T25" fmla="*/ 2147483647 h 125"/>
              <a:gd name="T26" fmla="*/ 2147483647 w 176"/>
              <a:gd name="T27" fmla="*/ 2147483647 h 125"/>
              <a:gd name="T28" fmla="*/ 2147483647 w 176"/>
              <a:gd name="T29" fmla="*/ 2147483647 h 125"/>
              <a:gd name="T30" fmla="*/ 2147483647 w 176"/>
              <a:gd name="T31" fmla="*/ 2147483647 h 125"/>
              <a:gd name="T32" fmla="*/ 2147483647 w 176"/>
              <a:gd name="T33" fmla="*/ 2147483647 h 125"/>
              <a:gd name="T34" fmla="*/ 2147483647 w 176"/>
              <a:gd name="T35" fmla="*/ 2147483647 h 125"/>
              <a:gd name="T36" fmla="*/ 2147483647 w 176"/>
              <a:gd name="T37" fmla="*/ 2147483647 h 125"/>
              <a:gd name="T38" fmla="*/ 2147483647 w 176"/>
              <a:gd name="T39" fmla="*/ 2147483647 h 125"/>
              <a:gd name="T40" fmla="*/ 2147483647 w 176"/>
              <a:gd name="T41" fmla="*/ 2147483647 h 125"/>
              <a:gd name="T42" fmla="*/ 2147483647 w 176"/>
              <a:gd name="T43" fmla="*/ 2147483647 h 125"/>
              <a:gd name="T44" fmla="*/ 2147483647 w 176"/>
              <a:gd name="T45" fmla="*/ 2147483647 h 125"/>
              <a:gd name="T46" fmla="*/ 2147483647 w 176"/>
              <a:gd name="T47" fmla="*/ 2147483647 h 125"/>
              <a:gd name="T48" fmla="*/ 2147483647 w 176"/>
              <a:gd name="T49" fmla="*/ 2147483647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6"/>
              <a:gd name="T76" fmla="*/ 0 h 125"/>
              <a:gd name="T77" fmla="*/ 176 w 176"/>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6" h="125">
                <a:moveTo>
                  <a:pt x="175" y="82"/>
                </a:moveTo>
                <a:lnTo>
                  <a:pt x="106" y="124"/>
                </a:lnTo>
                <a:lnTo>
                  <a:pt x="29" y="82"/>
                </a:lnTo>
                <a:lnTo>
                  <a:pt x="69" y="82"/>
                </a:lnTo>
                <a:lnTo>
                  <a:pt x="68" y="44"/>
                </a:lnTo>
                <a:lnTo>
                  <a:pt x="64" y="38"/>
                </a:lnTo>
                <a:lnTo>
                  <a:pt x="54" y="33"/>
                </a:lnTo>
                <a:lnTo>
                  <a:pt x="41" y="30"/>
                </a:lnTo>
                <a:lnTo>
                  <a:pt x="21" y="30"/>
                </a:lnTo>
                <a:lnTo>
                  <a:pt x="0" y="30"/>
                </a:lnTo>
                <a:lnTo>
                  <a:pt x="0" y="0"/>
                </a:lnTo>
                <a:lnTo>
                  <a:pt x="33" y="0"/>
                </a:lnTo>
                <a:lnTo>
                  <a:pt x="47" y="1"/>
                </a:lnTo>
                <a:lnTo>
                  <a:pt x="64" y="2"/>
                </a:lnTo>
                <a:lnTo>
                  <a:pt x="75" y="4"/>
                </a:lnTo>
                <a:lnTo>
                  <a:pt x="87" y="7"/>
                </a:lnTo>
                <a:lnTo>
                  <a:pt x="97" y="9"/>
                </a:lnTo>
                <a:lnTo>
                  <a:pt x="108" y="14"/>
                </a:lnTo>
                <a:lnTo>
                  <a:pt x="118" y="19"/>
                </a:lnTo>
                <a:lnTo>
                  <a:pt x="125" y="24"/>
                </a:lnTo>
                <a:lnTo>
                  <a:pt x="132" y="30"/>
                </a:lnTo>
                <a:lnTo>
                  <a:pt x="135" y="37"/>
                </a:lnTo>
                <a:lnTo>
                  <a:pt x="137" y="44"/>
                </a:lnTo>
                <a:lnTo>
                  <a:pt x="137" y="82"/>
                </a:lnTo>
                <a:lnTo>
                  <a:pt x="175" y="82"/>
                </a:lnTo>
              </a:path>
            </a:pathLst>
          </a:custGeom>
          <a:solidFill>
            <a:srgbClr val="CC3300"/>
          </a:solidFill>
          <a:ln w="12700" cap="rnd">
            <a:solidFill>
              <a:srgbClr val="333399"/>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MX" sz="1800" b="0" i="0" u="none" strike="noStrike" kern="0" cap="none" spc="0" normalizeH="0" baseline="0" noProof="0" dirty="0" smtClean="0">
              <a:ln>
                <a:noFill/>
              </a:ln>
              <a:solidFill>
                <a:srgbClr val="000000"/>
              </a:solidFill>
              <a:effectLst/>
              <a:uLnTx/>
              <a:uFillTx/>
              <a:latin typeface="Verdana" pitchFamily="34" charset="0"/>
              <a:ea typeface="ＭＳ Ｐゴシック"/>
            </a:endParaRPr>
          </a:p>
        </p:txBody>
      </p:sp>
      <p:sp>
        <p:nvSpPr>
          <p:cNvPr id="16" name="Rectangle 18"/>
          <p:cNvSpPr>
            <a:spLocks noChangeArrowheads="1"/>
          </p:cNvSpPr>
          <p:nvPr/>
        </p:nvSpPr>
        <p:spPr bwMode="auto">
          <a:xfrm>
            <a:off x="3841750" y="1357298"/>
            <a:ext cx="1819410" cy="228268"/>
          </a:xfrm>
          <a:prstGeom prst="rect">
            <a:avLst/>
          </a:prstGeom>
          <a:noFill/>
          <a:ln w="12700">
            <a:noFill/>
            <a:miter lim="800000"/>
            <a:headEnd/>
            <a:tailEnd/>
          </a:ln>
        </p:spPr>
        <p:txBody>
          <a:bodyPr wrap="none" lIns="90488" tIns="44450" rIns="90488" bIns="44450">
            <a:spAutoFit/>
          </a:bodyPr>
          <a:lstStyle/>
          <a:p>
            <a:pPr defTabSz="914400" eaLnBrk="0" fontAlgn="base" hangingPunct="0">
              <a:lnSpc>
                <a:spcPct val="90000"/>
              </a:lnSpc>
              <a:spcBef>
                <a:spcPct val="0"/>
              </a:spcBef>
              <a:spcAft>
                <a:spcPct val="0"/>
              </a:spcAft>
            </a:pPr>
            <a:r>
              <a:rPr lang="es-ES_tradnl" sz="1000" b="1" dirty="0">
                <a:solidFill>
                  <a:srgbClr val="000000"/>
                </a:solidFill>
                <a:latin typeface="Arial" charset="0"/>
                <a:ea typeface="ＭＳ Ｐゴシック"/>
              </a:rPr>
              <a:t>EXCESO DE </a:t>
            </a:r>
            <a:r>
              <a:rPr lang="es-ES_tradnl" sz="1000" b="1" dirty="0" smtClean="0">
                <a:solidFill>
                  <a:srgbClr val="000000"/>
                </a:solidFill>
                <a:latin typeface="Arial" charset="0"/>
                <a:ea typeface="ＭＳ Ｐゴシック"/>
              </a:rPr>
              <a:t>COBERTURA</a:t>
            </a:r>
            <a:endParaRPr lang="es-ES_tradnl" sz="1000" b="1" dirty="0">
              <a:solidFill>
                <a:srgbClr val="000000"/>
              </a:solidFill>
              <a:latin typeface="Arial" charset="0"/>
              <a:ea typeface="ＭＳ Ｐゴシック"/>
            </a:endParaRPr>
          </a:p>
        </p:txBody>
      </p:sp>
      <p:sp>
        <p:nvSpPr>
          <p:cNvPr id="17" name="Rectangle 36"/>
          <p:cNvSpPr>
            <a:spLocks noChangeArrowheads="1"/>
          </p:cNvSpPr>
          <p:nvPr/>
        </p:nvSpPr>
        <p:spPr bwMode="auto">
          <a:xfrm>
            <a:off x="6143636" y="2071678"/>
            <a:ext cx="615554" cy="311367"/>
          </a:xfrm>
          <a:prstGeom prst="rect">
            <a:avLst/>
          </a:prstGeom>
          <a:noFill/>
          <a:ln w="12700">
            <a:noFill/>
            <a:miter lim="800000"/>
            <a:headEnd/>
            <a:tailEnd/>
          </a:ln>
        </p:spPr>
        <p:txBody>
          <a:bodyPr wrap="none" lIns="90488" tIns="44450" rIns="90488" bIns="44450">
            <a:spAutoFit/>
          </a:bodyPr>
          <a:lstStyle/>
          <a:p>
            <a:pPr defTabSz="914400" eaLnBrk="0" fontAlgn="base" hangingPunct="0">
              <a:lnSpc>
                <a:spcPct val="90000"/>
              </a:lnSpc>
              <a:spcBef>
                <a:spcPct val="0"/>
              </a:spcBef>
              <a:spcAft>
                <a:spcPct val="0"/>
              </a:spcAft>
            </a:pPr>
            <a:r>
              <a:rPr lang="es-ES_tradnl" sz="1600" b="1" dirty="0" smtClean="0">
                <a:solidFill>
                  <a:srgbClr val="000000"/>
                </a:solidFill>
                <a:latin typeface="Arial" charset="0"/>
                <a:ea typeface="ＭＳ Ｐゴシック"/>
              </a:rPr>
              <a:t>17 </a:t>
            </a:r>
            <a:r>
              <a:rPr lang="es-ES_tradnl" sz="1600" b="1" dirty="0">
                <a:solidFill>
                  <a:srgbClr val="000000"/>
                </a:solidFill>
                <a:latin typeface="Arial" charset="0"/>
                <a:ea typeface="ＭＳ Ｐゴシック"/>
              </a:rPr>
              <a:t>C</a:t>
            </a:r>
          </a:p>
        </p:txBody>
      </p:sp>
      <p:sp>
        <p:nvSpPr>
          <p:cNvPr id="18" name="Line 37"/>
          <p:cNvSpPr>
            <a:spLocks noChangeShapeType="1"/>
          </p:cNvSpPr>
          <p:nvPr/>
        </p:nvSpPr>
        <p:spPr bwMode="auto">
          <a:xfrm flipH="1">
            <a:off x="6515770" y="2071678"/>
            <a:ext cx="144462" cy="288925"/>
          </a:xfrm>
          <a:prstGeom prst="line">
            <a:avLst/>
          </a:prstGeom>
          <a:noFill/>
          <a:ln w="19050">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MX" sz="1800" b="0" i="0" u="none" strike="noStrike" kern="0" cap="none" spc="0" normalizeH="0" baseline="0" noProof="0" dirty="0" smtClean="0">
              <a:ln>
                <a:noFill/>
              </a:ln>
              <a:solidFill>
                <a:srgbClr val="000000"/>
              </a:solidFill>
              <a:effectLst/>
              <a:uLnTx/>
              <a:uFillTx/>
              <a:latin typeface="Verdana" pitchFamily="34" charset="0"/>
              <a:ea typeface="ＭＳ Ｐゴシック"/>
            </a:endParaRPr>
          </a:p>
        </p:txBody>
      </p:sp>
      <p:sp>
        <p:nvSpPr>
          <p:cNvPr id="19" name="Rectangle 38"/>
          <p:cNvSpPr>
            <a:spLocks noChangeArrowheads="1"/>
          </p:cNvSpPr>
          <p:nvPr/>
        </p:nvSpPr>
        <p:spPr bwMode="auto">
          <a:xfrm>
            <a:off x="6193049" y="3120916"/>
            <a:ext cx="615554" cy="311367"/>
          </a:xfrm>
          <a:prstGeom prst="rect">
            <a:avLst/>
          </a:prstGeom>
          <a:noFill/>
          <a:ln w="12700">
            <a:noFill/>
            <a:miter lim="800000"/>
            <a:headEnd/>
            <a:tailEnd/>
          </a:ln>
        </p:spPr>
        <p:txBody>
          <a:bodyPr wrap="none" lIns="90488" tIns="44450" rIns="90488" bIns="44450">
            <a:spAutoFit/>
          </a:bodyPr>
          <a:lstStyle/>
          <a:p>
            <a:pPr defTabSz="914400" eaLnBrk="0" fontAlgn="base" hangingPunct="0">
              <a:lnSpc>
                <a:spcPct val="90000"/>
              </a:lnSpc>
              <a:spcBef>
                <a:spcPct val="0"/>
              </a:spcBef>
              <a:spcAft>
                <a:spcPct val="0"/>
              </a:spcAft>
            </a:pPr>
            <a:r>
              <a:rPr lang="es-ES_tradnl" sz="1600" b="1" dirty="0" smtClean="0">
                <a:solidFill>
                  <a:srgbClr val="000000"/>
                </a:solidFill>
                <a:latin typeface="Arial" charset="0"/>
                <a:ea typeface="ＭＳ Ｐゴシック"/>
              </a:rPr>
              <a:t>14 </a:t>
            </a:r>
            <a:r>
              <a:rPr lang="es-ES_tradnl" sz="1600" b="1" dirty="0">
                <a:solidFill>
                  <a:srgbClr val="000000"/>
                </a:solidFill>
                <a:latin typeface="Arial" charset="0"/>
                <a:ea typeface="ＭＳ Ｐゴシック"/>
              </a:rPr>
              <a:t>C</a:t>
            </a:r>
          </a:p>
        </p:txBody>
      </p:sp>
      <p:sp>
        <p:nvSpPr>
          <p:cNvPr id="20" name="Line 39"/>
          <p:cNvSpPr>
            <a:spLocks noChangeShapeType="1"/>
          </p:cNvSpPr>
          <p:nvPr/>
        </p:nvSpPr>
        <p:spPr bwMode="auto">
          <a:xfrm flipH="1">
            <a:off x="6553200" y="3140967"/>
            <a:ext cx="179040" cy="291315"/>
          </a:xfrm>
          <a:prstGeom prst="line">
            <a:avLst/>
          </a:prstGeom>
          <a:noFill/>
          <a:ln w="19050">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MX" sz="1800" b="0" i="0" u="none" strike="noStrike" kern="0" cap="none" spc="0" normalizeH="0" baseline="0" noProof="0" dirty="0" smtClean="0">
              <a:ln>
                <a:noFill/>
              </a:ln>
              <a:solidFill>
                <a:srgbClr val="000000"/>
              </a:solidFill>
              <a:effectLst/>
              <a:uLnTx/>
              <a:uFillTx/>
              <a:latin typeface="Verdana" pitchFamily="34" charset="0"/>
              <a:ea typeface="ＭＳ Ｐゴシック"/>
            </a:endParaRPr>
          </a:p>
        </p:txBody>
      </p:sp>
    </p:spTree>
    <p:extLst>
      <p:ext uri="{BB962C8B-B14F-4D97-AF65-F5344CB8AC3E}">
        <p14:creationId xmlns:p14="http://schemas.microsoft.com/office/powerpoint/2010/main" val="4132939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3DE008A-60C3-3E45-BADA-CD0D7988EA5A}" type="slidenum">
              <a:rPr lang="en-US" smtClean="0">
                <a:solidFill>
                  <a:prstClr val="black">
                    <a:lumMod val="65000"/>
                    <a:lumOff val="35000"/>
                  </a:prstClr>
                </a:solidFill>
              </a:rPr>
              <a:pPr/>
              <a:t>14</a:t>
            </a:fld>
            <a:endParaRPr lang="en-US">
              <a:solidFill>
                <a:prstClr val="black">
                  <a:lumMod val="65000"/>
                  <a:lumOff val="35000"/>
                </a:prstClr>
              </a:solidFill>
            </a:endParaRPr>
          </a:p>
        </p:txBody>
      </p:sp>
      <p:sp>
        <p:nvSpPr>
          <p:cNvPr id="2" name="Rectángulo 1"/>
          <p:cNvSpPr/>
          <p:nvPr/>
        </p:nvSpPr>
        <p:spPr>
          <a:xfrm>
            <a:off x="47059" y="201706"/>
            <a:ext cx="6368025" cy="400110"/>
          </a:xfrm>
          <a:prstGeom prst="rect">
            <a:avLst/>
          </a:prstGeom>
        </p:spPr>
        <p:txBody>
          <a:bodyPr wrap="square">
            <a:spAutoFit/>
          </a:bodyPr>
          <a:lstStyle/>
          <a:p>
            <a:pPr>
              <a:defRPr/>
            </a:pPr>
            <a:r>
              <a:rPr lang="es-MX" sz="2000" b="1" dirty="0" smtClean="0">
                <a:solidFill>
                  <a:prstClr val="white"/>
                </a:solidFill>
                <a:latin typeface="Arial" charset="0"/>
              </a:rPr>
              <a:t>ÍNDICE DE SOLVENCIA AL 4° TRIMESTRE 2016</a:t>
            </a:r>
            <a:endParaRPr lang="es-ES_tradnl" sz="2000" b="1" dirty="0">
              <a:solidFill>
                <a:prstClr val="white"/>
              </a:solidFill>
              <a:latin typeface="Arial" charset="0"/>
            </a:endParaRPr>
          </a:p>
        </p:txBody>
      </p:sp>
      <p:graphicFrame>
        <p:nvGraphicFramePr>
          <p:cNvPr id="12" name="9 Tabla"/>
          <p:cNvGraphicFramePr>
            <a:graphicFrameLocks noGrp="1"/>
          </p:cNvGraphicFramePr>
          <p:nvPr>
            <p:extLst>
              <p:ext uri="{D42A27DB-BD31-4B8C-83A1-F6EECF244321}">
                <p14:modId xmlns:p14="http://schemas.microsoft.com/office/powerpoint/2010/main" val="2146018138"/>
              </p:ext>
            </p:extLst>
          </p:nvPr>
        </p:nvGraphicFramePr>
        <p:xfrm>
          <a:off x="2599266" y="937721"/>
          <a:ext cx="4270848" cy="2534962"/>
        </p:xfrm>
        <a:graphic>
          <a:graphicData uri="http://schemas.openxmlformats.org/drawingml/2006/table">
            <a:tbl>
              <a:tblPr/>
              <a:tblGrid>
                <a:gridCol w="349711"/>
                <a:gridCol w="1764790"/>
                <a:gridCol w="1107213"/>
                <a:gridCol w="1049134"/>
              </a:tblGrid>
              <a:tr h="359370">
                <a:tc>
                  <a:txBody>
                    <a:bodyPr/>
                    <a:lstStyle/>
                    <a:p>
                      <a:pPr algn="l" fontAlgn="b"/>
                      <a:r>
                        <a:rPr lang="es-MX" sz="1600" b="0" i="0" u="none" strike="noStrike" dirty="0">
                          <a:solidFill>
                            <a:srgbClr val="000000"/>
                          </a:solidFill>
                          <a:effectLst/>
                          <a:latin typeface="Calibri"/>
                        </a:rPr>
                        <a:t> </a:t>
                      </a:r>
                    </a:p>
                  </a:txBody>
                  <a:tcPr marL="0" marR="0" marT="0" marB="0" anchor="ctr">
                    <a:lnL>
                      <a:noFill/>
                    </a:lnL>
                    <a:lnR>
                      <a:noFill/>
                    </a:lnR>
                    <a:lnT>
                      <a:noFill/>
                    </a:lnT>
                    <a:lnB w="6350" cap="flat" cmpd="sng" algn="ctr">
                      <a:solidFill>
                        <a:srgbClr val="595959"/>
                      </a:solidFill>
                      <a:prstDash val="solid"/>
                      <a:round/>
                      <a:headEnd type="none" w="med" len="med"/>
                      <a:tailEnd type="none" w="med" len="med"/>
                    </a:lnB>
                    <a:solidFill>
                      <a:srgbClr val="FFFFFF"/>
                    </a:solidFill>
                  </a:tcPr>
                </a:tc>
                <a:tc>
                  <a:txBody>
                    <a:bodyPr/>
                    <a:lstStyle/>
                    <a:p>
                      <a:pPr algn="l" fontAlgn="b"/>
                      <a:r>
                        <a:rPr lang="es-MX" sz="1600" b="0" i="0" u="none" strike="noStrike" dirty="0">
                          <a:solidFill>
                            <a:srgbClr val="000000"/>
                          </a:solidFill>
                          <a:effectLst/>
                          <a:latin typeface="Calibri"/>
                        </a:rPr>
                        <a:t> </a:t>
                      </a:r>
                    </a:p>
                  </a:txBody>
                  <a:tcPr marL="0" marR="0" marT="0" marB="0" anchor="ctr">
                    <a:lnL>
                      <a:noFill/>
                    </a:lnL>
                    <a:lnR w="6350" cap="flat" cmpd="sng" algn="ctr">
                      <a:solidFill>
                        <a:srgbClr val="595959"/>
                      </a:solidFill>
                      <a:prstDash val="solid"/>
                      <a:round/>
                      <a:headEnd type="none" w="med" len="med"/>
                      <a:tailEnd type="none" w="med" len="med"/>
                    </a:lnR>
                    <a:lnT>
                      <a:noFill/>
                    </a:lnT>
                    <a:lnB w="6350" cap="flat" cmpd="sng" algn="ctr">
                      <a:solidFill>
                        <a:srgbClr val="595959"/>
                      </a:solidFill>
                      <a:prstDash val="solid"/>
                      <a:round/>
                      <a:headEnd type="none" w="med" len="med"/>
                      <a:tailEnd type="none" w="med" len="med"/>
                    </a:lnB>
                    <a:solidFill>
                      <a:srgbClr val="FFFFFF"/>
                    </a:solidFill>
                  </a:tcPr>
                </a:tc>
                <a:tc>
                  <a:txBody>
                    <a:bodyPr/>
                    <a:lstStyle/>
                    <a:p>
                      <a:pPr algn="ctr" fontAlgn="b"/>
                      <a:r>
                        <a:rPr lang="es-MX" sz="1600" b="1" i="0" u="none" strike="noStrike" dirty="0">
                          <a:solidFill>
                            <a:srgbClr val="000000"/>
                          </a:solidFill>
                          <a:effectLst/>
                          <a:latin typeface="Calibri"/>
                        </a:rPr>
                        <a:t>Cías</a:t>
                      </a: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a:txBody>
                    <a:bodyPr/>
                    <a:lstStyle/>
                    <a:p>
                      <a:pPr algn="ctr" fontAlgn="b"/>
                      <a:r>
                        <a:rPr lang="es-MX" sz="1600" b="1" i="0" u="none" strike="noStrike" dirty="0">
                          <a:solidFill>
                            <a:srgbClr val="000000"/>
                          </a:solidFill>
                          <a:effectLst/>
                          <a:latin typeface="Calibri"/>
                        </a:rPr>
                        <a:t>Part.Merc</a:t>
                      </a:r>
                      <a:r>
                        <a:rPr lang="es-MX" sz="1600" b="1" i="0" u="none" strike="noStrike" dirty="0" smtClean="0">
                          <a:solidFill>
                            <a:srgbClr val="000000"/>
                          </a:solidFill>
                          <a:effectLst/>
                          <a:latin typeface="Calibri"/>
                        </a:rPr>
                        <a:t>.*</a:t>
                      </a:r>
                      <a:endParaRPr lang="es-MX" sz="1600" b="1" i="0" u="none" strike="noStrike" dirty="0">
                        <a:solidFill>
                          <a:srgbClr val="0000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r>
              <a:tr h="359370">
                <a:tc rowSpan="4">
                  <a:txBody>
                    <a:bodyPr/>
                    <a:lstStyle/>
                    <a:p>
                      <a:pPr algn="ctr" fontAlgn="ctr"/>
                      <a:r>
                        <a:rPr lang="es-MX" sz="1600" b="0" i="0" u="none" strike="noStrike" dirty="0">
                          <a:solidFill>
                            <a:srgbClr val="000000"/>
                          </a:solidFill>
                          <a:effectLst/>
                          <a:latin typeface="Calibri"/>
                        </a:rPr>
                        <a:t>Seguros +</a:t>
                      </a:r>
                    </a:p>
                  </a:txBody>
                  <a:tcPr marL="0" marR="0" marT="0" marB="0" vert="vert27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a:txBody>
                    <a:bodyPr/>
                    <a:lstStyle/>
                    <a:p>
                      <a:pPr algn="l" fontAlgn="b"/>
                      <a:r>
                        <a:rPr lang="es-MX" sz="1600" b="0" i="0" u="none" strike="noStrike" dirty="0" smtClean="0">
                          <a:solidFill>
                            <a:srgbClr val="000000"/>
                          </a:solidFill>
                          <a:effectLst/>
                          <a:latin typeface="Calibri"/>
                        </a:rPr>
                        <a:t>  Seguros</a:t>
                      </a:r>
                      <a:endParaRPr lang="es-MX" sz="1600" b="0" i="0" u="none" strike="noStrike" dirty="0">
                        <a:solidFill>
                          <a:srgbClr val="0000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a:txBody>
                    <a:bodyPr/>
                    <a:lstStyle/>
                    <a:p>
                      <a:pPr algn="ctr" fontAlgn="ctr"/>
                      <a:r>
                        <a:rPr lang="es-MX" sz="1600" b="0" i="0" u="none" strike="noStrike" dirty="0" smtClean="0">
                          <a:solidFill>
                            <a:srgbClr val="000000"/>
                          </a:solidFill>
                          <a:effectLst/>
                          <a:latin typeface="Calibri"/>
                        </a:rPr>
                        <a:t>58</a:t>
                      </a:r>
                      <a:endParaRPr lang="es-MX" sz="1600" b="0" i="0" u="none" strike="noStrike" dirty="0">
                        <a:solidFill>
                          <a:srgbClr val="0000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rowSpan="4">
                  <a:txBody>
                    <a:bodyPr/>
                    <a:lstStyle/>
                    <a:p>
                      <a:pPr algn="ctr" fontAlgn="ctr"/>
                      <a:r>
                        <a:rPr lang="es-MX" sz="1600" b="0" i="0" u="none" strike="noStrike" dirty="0" smtClean="0">
                          <a:solidFill>
                            <a:srgbClr val="000000"/>
                          </a:solidFill>
                          <a:effectLst/>
                          <a:latin typeface="Calibri"/>
                        </a:rPr>
                        <a:t>94.33%</a:t>
                      </a:r>
                      <a:endParaRPr lang="es-MX" sz="1600" b="0" i="0" u="none" strike="noStrike" dirty="0">
                        <a:solidFill>
                          <a:srgbClr val="0000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r>
              <a:tr h="359370">
                <a:tc vMerge="1">
                  <a:txBody>
                    <a:bodyPr/>
                    <a:lstStyle/>
                    <a:p>
                      <a:endParaRPr lang="es-MX"/>
                    </a:p>
                  </a:txBody>
                  <a:tcPr/>
                </a:tc>
                <a:tc>
                  <a:txBody>
                    <a:bodyPr/>
                    <a:lstStyle/>
                    <a:p>
                      <a:pPr algn="l" fontAlgn="b"/>
                      <a:r>
                        <a:rPr lang="es-MX" sz="1600" b="0" i="0" u="none" strike="noStrike" dirty="0" smtClean="0">
                          <a:solidFill>
                            <a:srgbClr val="000000"/>
                          </a:solidFill>
                          <a:effectLst/>
                          <a:latin typeface="Calibri"/>
                        </a:rPr>
                        <a:t>  Salud</a:t>
                      </a:r>
                      <a:endParaRPr lang="es-MX" sz="1600" b="0" i="0" u="none" strike="noStrike" dirty="0">
                        <a:solidFill>
                          <a:srgbClr val="0000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a:txBody>
                    <a:bodyPr/>
                    <a:lstStyle/>
                    <a:p>
                      <a:pPr algn="ctr" fontAlgn="ctr"/>
                      <a:r>
                        <a:rPr lang="es-MX" sz="1600" b="0" i="0" u="none" strike="noStrike" dirty="0" smtClean="0">
                          <a:solidFill>
                            <a:srgbClr val="000000"/>
                          </a:solidFill>
                          <a:effectLst/>
                          <a:latin typeface="Calibri"/>
                        </a:rPr>
                        <a:t>9</a:t>
                      </a:r>
                      <a:endParaRPr lang="es-MX" sz="1600" b="0" i="0" u="none" strike="noStrike" dirty="0">
                        <a:solidFill>
                          <a:srgbClr val="0000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vMerge="1">
                  <a:txBody>
                    <a:bodyPr/>
                    <a:lstStyle/>
                    <a:p>
                      <a:endParaRPr lang="es-MX"/>
                    </a:p>
                  </a:txBody>
                  <a:tcPr/>
                </a:tc>
              </a:tr>
              <a:tr h="359370">
                <a:tc vMerge="1">
                  <a:txBody>
                    <a:bodyPr/>
                    <a:lstStyle/>
                    <a:p>
                      <a:endParaRPr lang="es-MX"/>
                    </a:p>
                  </a:txBody>
                  <a:tcPr/>
                </a:tc>
                <a:tc>
                  <a:txBody>
                    <a:bodyPr/>
                    <a:lstStyle/>
                    <a:p>
                      <a:pPr algn="l" fontAlgn="b"/>
                      <a:r>
                        <a:rPr lang="es-MX" sz="1400" b="0" i="0" u="none" strike="noStrike" dirty="0" smtClean="0">
                          <a:solidFill>
                            <a:srgbClr val="000000"/>
                          </a:solidFill>
                          <a:effectLst/>
                          <a:latin typeface="Calibri"/>
                        </a:rPr>
                        <a:t>  Crédito </a:t>
                      </a:r>
                      <a:r>
                        <a:rPr lang="es-MX" sz="1400" b="0" i="0" u="none" strike="noStrike" dirty="0">
                          <a:solidFill>
                            <a:srgbClr val="000000"/>
                          </a:solidFill>
                          <a:effectLst/>
                          <a:latin typeface="Calibri"/>
                        </a:rPr>
                        <a:t>a la Vivienda</a:t>
                      </a: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a:txBody>
                    <a:bodyPr/>
                    <a:lstStyle/>
                    <a:p>
                      <a:pPr algn="ctr" fontAlgn="ctr"/>
                      <a:r>
                        <a:rPr lang="es-MX" sz="1600" b="0" i="0" u="none" strike="noStrike" dirty="0" smtClean="0">
                          <a:solidFill>
                            <a:srgbClr val="000000"/>
                          </a:solidFill>
                          <a:effectLst/>
                          <a:latin typeface="Calibri"/>
                        </a:rPr>
                        <a:t>2</a:t>
                      </a:r>
                      <a:endParaRPr lang="es-MX" sz="1600" b="0" i="0" u="none" strike="noStrike" dirty="0">
                        <a:solidFill>
                          <a:srgbClr val="0000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vMerge="1">
                  <a:txBody>
                    <a:bodyPr/>
                    <a:lstStyle/>
                    <a:p>
                      <a:endParaRPr lang="es-MX"/>
                    </a:p>
                  </a:txBody>
                  <a:tcPr/>
                </a:tc>
              </a:tr>
              <a:tr h="359370">
                <a:tc vMerge="1">
                  <a:txBody>
                    <a:bodyPr/>
                    <a:lstStyle/>
                    <a:p>
                      <a:endParaRPr lang="es-MX"/>
                    </a:p>
                  </a:txBody>
                  <a:tcPr/>
                </a:tc>
                <a:tc>
                  <a:txBody>
                    <a:bodyPr/>
                    <a:lstStyle/>
                    <a:p>
                      <a:pPr algn="l" fontAlgn="b"/>
                      <a:r>
                        <a:rPr lang="es-MX" sz="1600" b="0" i="0" u="none" strike="noStrike" dirty="0" smtClean="0">
                          <a:solidFill>
                            <a:srgbClr val="000000"/>
                          </a:solidFill>
                          <a:effectLst/>
                          <a:latin typeface="Calibri"/>
                        </a:rPr>
                        <a:t>  Reaseguro</a:t>
                      </a:r>
                      <a:endParaRPr lang="es-MX" sz="1600" b="0" i="0" u="none" strike="noStrike" dirty="0">
                        <a:solidFill>
                          <a:srgbClr val="0000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a:txBody>
                    <a:bodyPr/>
                    <a:lstStyle/>
                    <a:p>
                      <a:pPr algn="ctr" fontAlgn="ctr"/>
                      <a:r>
                        <a:rPr lang="es-MX" sz="1600" b="0" i="0" u="none" strike="noStrike" dirty="0" smtClean="0">
                          <a:solidFill>
                            <a:srgbClr val="000000"/>
                          </a:solidFill>
                          <a:effectLst/>
                          <a:latin typeface="Calibri"/>
                        </a:rPr>
                        <a:t>1</a:t>
                      </a:r>
                      <a:endParaRPr lang="es-MX" sz="1600" b="0" i="0" u="none" strike="noStrike" dirty="0">
                        <a:solidFill>
                          <a:srgbClr val="0000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vMerge="1">
                  <a:txBody>
                    <a:bodyPr/>
                    <a:lstStyle/>
                    <a:p>
                      <a:endParaRPr lang="es-MX"/>
                    </a:p>
                  </a:txBody>
                  <a:tcPr/>
                </a:tc>
              </a:tr>
              <a:tr h="363168">
                <a:tc gridSpan="2">
                  <a:txBody>
                    <a:bodyPr/>
                    <a:lstStyle/>
                    <a:p>
                      <a:pPr algn="l" fontAlgn="b"/>
                      <a:r>
                        <a:rPr lang="es-MX" sz="1600" b="0" i="0" u="none" strike="noStrike" dirty="0" smtClean="0">
                          <a:solidFill>
                            <a:srgbClr val="000000"/>
                          </a:solidFill>
                          <a:effectLst/>
                          <a:latin typeface="Calibri"/>
                        </a:rPr>
                        <a:t>   Pensiones</a:t>
                      </a:r>
                      <a:endParaRPr lang="es-MX" sz="1600" b="0" i="0" u="none" strike="noStrike" dirty="0">
                        <a:solidFill>
                          <a:srgbClr val="0000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hMerge="1">
                  <a:txBody>
                    <a:bodyPr/>
                    <a:lstStyle/>
                    <a:p>
                      <a:pPr algn="l" fontAlgn="b"/>
                      <a:endParaRPr lang="es-MX" sz="1100" b="0" i="0" u="none" strike="noStrike" dirty="0">
                        <a:solidFill>
                          <a:srgbClr val="000000"/>
                        </a:solidFill>
                        <a:effectLst/>
                        <a:latin typeface="Calibri"/>
                      </a:endParaRPr>
                    </a:p>
                  </a:txBody>
                  <a:tcPr marL="0" marR="0" marT="0" marB="0" anchor="b">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a:txBody>
                    <a:bodyPr/>
                    <a:lstStyle/>
                    <a:p>
                      <a:pPr algn="ctr" fontAlgn="ctr"/>
                      <a:r>
                        <a:rPr lang="es-MX" sz="1600" b="0" i="0" u="none" strike="noStrike" dirty="0" smtClean="0">
                          <a:solidFill>
                            <a:srgbClr val="000000"/>
                          </a:solidFill>
                          <a:effectLst/>
                          <a:latin typeface="Calibri"/>
                        </a:rPr>
                        <a:t>8</a:t>
                      </a:r>
                      <a:endParaRPr lang="es-MX" sz="1600" b="0" i="0" u="none" strike="noStrike" dirty="0">
                        <a:solidFill>
                          <a:srgbClr val="0000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a:txBody>
                    <a:bodyPr/>
                    <a:lstStyle/>
                    <a:p>
                      <a:pPr algn="ctr" fontAlgn="b"/>
                      <a:r>
                        <a:rPr lang="es-MX" sz="1600" b="0" i="0" u="none" strike="noStrike" dirty="0" smtClean="0">
                          <a:solidFill>
                            <a:srgbClr val="000000"/>
                          </a:solidFill>
                          <a:effectLst/>
                          <a:latin typeface="Calibri"/>
                        </a:rPr>
                        <a:t>5.14%</a:t>
                      </a:r>
                      <a:endParaRPr lang="es-MX" sz="1600" b="0" i="0" u="none" strike="noStrike" dirty="0">
                        <a:solidFill>
                          <a:srgbClr val="0000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r>
              <a:tr h="374944">
                <a:tc gridSpan="2">
                  <a:txBody>
                    <a:bodyPr/>
                    <a:lstStyle/>
                    <a:p>
                      <a:pPr algn="l" fontAlgn="b"/>
                      <a:r>
                        <a:rPr lang="es-MX" sz="1600" b="1" i="0" u="none" strike="noStrike" dirty="0" smtClean="0">
                          <a:solidFill>
                            <a:srgbClr val="FF6600"/>
                          </a:solidFill>
                          <a:effectLst/>
                          <a:latin typeface="Calibri"/>
                        </a:rPr>
                        <a:t>   Total</a:t>
                      </a:r>
                      <a:endParaRPr lang="es-MX" sz="1600" b="0" i="0" u="none" strike="noStrike" dirty="0">
                        <a:solidFill>
                          <a:srgbClr val="FF66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hMerge="1">
                  <a:txBody>
                    <a:bodyPr/>
                    <a:lstStyle/>
                    <a:p>
                      <a:pPr algn="l" fontAlgn="b"/>
                      <a:endParaRPr lang="es-MX" sz="1100" b="0" i="0" u="none" strike="noStrike" dirty="0">
                        <a:solidFill>
                          <a:srgbClr val="000000"/>
                        </a:solidFill>
                        <a:effectLst/>
                        <a:latin typeface="Calibri"/>
                      </a:endParaRPr>
                    </a:p>
                  </a:txBody>
                  <a:tcPr marL="0" marR="0" marT="0" marB="0" anchor="b">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a:txBody>
                    <a:bodyPr/>
                    <a:lstStyle/>
                    <a:p>
                      <a:pPr algn="ctr" fontAlgn="ctr"/>
                      <a:r>
                        <a:rPr lang="es-ES" sz="1600" b="1" i="0" u="none" strike="noStrike" dirty="0" smtClean="0">
                          <a:solidFill>
                            <a:srgbClr val="FF6600"/>
                          </a:solidFill>
                          <a:effectLst/>
                          <a:latin typeface="Calibri"/>
                        </a:rPr>
                        <a:t>78</a:t>
                      </a:r>
                      <a:endParaRPr lang="es-MX" sz="1600" b="1" i="0" u="none" strike="noStrike" dirty="0">
                        <a:solidFill>
                          <a:srgbClr val="FF66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c>
                  <a:txBody>
                    <a:bodyPr/>
                    <a:lstStyle/>
                    <a:p>
                      <a:pPr algn="ctr" fontAlgn="b"/>
                      <a:r>
                        <a:rPr lang="es-ES" sz="1600" b="1" i="0" u="none" strike="noStrike" dirty="0" smtClean="0">
                          <a:solidFill>
                            <a:srgbClr val="FF6600"/>
                          </a:solidFill>
                          <a:effectLst/>
                          <a:latin typeface="Calibri"/>
                        </a:rPr>
                        <a:t>99.47%</a:t>
                      </a:r>
                      <a:endParaRPr lang="es-MX" sz="1600" b="1" i="0" u="none" strike="noStrike" dirty="0">
                        <a:solidFill>
                          <a:srgbClr val="FF6600"/>
                        </a:solidFill>
                        <a:effectLst/>
                        <a:latin typeface="Calibri"/>
                      </a:endParaRPr>
                    </a:p>
                  </a:txBody>
                  <a:tcPr marL="0" marR="0" marT="0" marB="0" anchor="ctr">
                    <a:lnL w="6350" cap="flat" cmpd="sng" algn="ctr">
                      <a:solidFill>
                        <a:srgbClr val="595959"/>
                      </a:solidFill>
                      <a:prstDash val="solid"/>
                      <a:round/>
                      <a:headEnd type="none" w="med" len="med"/>
                      <a:tailEnd type="none" w="med" len="med"/>
                    </a:lnL>
                    <a:lnR w="6350" cap="flat" cmpd="sng" algn="ctr">
                      <a:solidFill>
                        <a:srgbClr val="595959"/>
                      </a:solidFill>
                      <a:prstDash val="solid"/>
                      <a:round/>
                      <a:headEnd type="none" w="med" len="med"/>
                      <a:tailEnd type="none" w="med" len="med"/>
                    </a:lnR>
                    <a:lnT w="6350" cap="flat" cmpd="sng" algn="ctr">
                      <a:solidFill>
                        <a:srgbClr val="595959"/>
                      </a:solidFill>
                      <a:prstDash val="solid"/>
                      <a:round/>
                      <a:headEnd type="none" w="med" len="med"/>
                      <a:tailEnd type="none" w="med" len="med"/>
                    </a:lnT>
                    <a:lnB w="6350" cap="flat" cmpd="sng" algn="ctr">
                      <a:solidFill>
                        <a:srgbClr val="595959"/>
                      </a:solidFill>
                      <a:prstDash val="solid"/>
                      <a:round/>
                      <a:headEnd type="none" w="med" len="med"/>
                      <a:tailEnd type="none" w="med" len="med"/>
                    </a:lnB>
                    <a:solidFill>
                      <a:srgbClr val="FFFFFF"/>
                    </a:solidFill>
                  </a:tcPr>
                </a:tc>
              </a:tr>
            </a:tbl>
          </a:graphicData>
        </a:graphic>
      </p:graphicFrame>
      <p:pic>
        <p:nvPicPr>
          <p:cNvPr id="21" name="Picture 2" descr="http://adiagency.com/wp-content/uploads/2013/02/marketinshare-300x2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94" y="1052023"/>
            <a:ext cx="1101690" cy="914404"/>
          </a:xfrm>
          <a:prstGeom prst="rect">
            <a:avLst/>
          </a:prstGeom>
          <a:noFill/>
          <a:extLst>
            <a:ext uri="{909E8E84-426E-40DD-AFC4-6F175D3DCCD1}">
              <a14:hiddenFill xmlns:a14="http://schemas.microsoft.com/office/drawing/2010/main">
                <a:solidFill>
                  <a:srgbClr val="FFFFFF"/>
                </a:solidFill>
              </a14:hiddenFill>
            </a:ext>
          </a:extLst>
        </p:spPr>
      </p:pic>
      <p:sp>
        <p:nvSpPr>
          <p:cNvPr id="22" name="12 CuadroTexto"/>
          <p:cNvSpPr txBox="1"/>
          <p:nvPr/>
        </p:nvSpPr>
        <p:spPr>
          <a:xfrm>
            <a:off x="2531530" y="3445585"/>
            <a:ext cx="4494748" cy="276999"/>
          </a:xfrm>
          <a:prstGeom prst="rect">
            <a:avLst/>
          </a:prstGeom>
          <a:noFill/>
        </p:spPr>
        <p:txBody>
          <a:bodyPr wrap="square" rtlCol="0">
            <a:spAutoFit/>
          </a:bodyPr>
          <a:lstStyle/>
          <a:p>
            <a:r>
              <a:rPr lang="es-MX" sz="1200" i="1" dirty="0" smtClean="0">
                <a:solidFill>
                  <a:prstClr val="black"/>
                </a:solidFill>
              </a:rPr>
              <a:t>* Participación de Mercado con base en primas a diciembre de 2015.</a:t>
            </a:r>
            <a:endParaRPr lang="es-MX" sz="1200" i="1" dirty="0">
              <a:solidFill>
                <a:prstClr val="black"/>
              </a:solidFill>
            </a:endParaRPr>
          </a:p>
        </p:txBody>
      </p:sp>
      <p:pic>
        <p:nvPicPr>
          <p:cNvPr id="23" name="Picture 2" descr="Resultado de imagen para estadísticas"/>
          <p:cNvPicPr>
            <a:picLocks noChangeAspect="1" noChangeArrowheads="1"/>
          </p:cNvPicPr>
          <p:nvPr/>
        </p:nvPicPr>
        <p:blipFill rotWithShape="1">
          <a:blip r:embed="rId4">
            <a:extLst>
              <a:ext uri="{28A0092B-C50C-407E-A947-70E740481C1C}">
                <a14:useLocalDpi xmlns:a14="http://schemas.microsoft.com/office/drawing/2010/main" val="0"/>
              </a:ext>
            </a:extLst>
          </a:blip>
          <a:srcRect l="12835" t="2263" r="12100" b="2517"/>
          <a:stretch/>
        </p:blipFill>
        <p:spPr bwMode="auto">
          <a:xfrm>
            <a:off x="7611787" y="2002368"/>
            <a:ext cx="1261281" cy="1066630"/>
          </a:xfrm>
          <a:prstGeom prst="rect">
            <a:avLst/>
          </a:prstGeom>
          <a:noFill/>
          <a:extLst>
            <a:ext uri="{909E8E84-426E-40DD-AFC4-6F175D3DCCD1}">
              <a14:hiddenFill xmlns:a14="http://schemas.microsoft.com/office/drawing/2010/main">
                <a:solidFill>
                  <a:srgbClr val="FFFFFF"/>
                </a:solidFill>
              </a14:hiddenFill>
            </a:ext>
          </a:extLst>
        </p:spPr>
      </p:pic>
      <p:sp>
        <p:nvSpPr>
          <p:cNvPr id="24" name="3 Rectángulo"/>
          <p:cNvSpPr/>
          <p:nvPr/>
        </p:nvSpPr>
        <p:spPr>
          <a:xfrm>
            <a:off x="694266" y="3962365"/>
            <a:ext cx="3132667" cy="1862666"/>
          </a:xfrm>
          <a:prstGeom prst="rect">
            <a:avLst/>
          </a:prstGeom>
          <a:noFill/>
          <a:ln w="12700">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b="1" dirty="0">
                <a:solidFill>
                  <a:srgbClr val="1F497D"/>
                </a:solidFill>
              </a:rPr>
              <a:t>Í</a:t>
            </a:r>
            <a:r>
              <a:rPr lang="es-MX" b="1" dirty="0" smtClean="0">
                <a:solidFill>
                  <a:srgbClr val="1F497D"/>
                </a:solidFill>
              </a:rPr>
              <a:t>ndice de Solvencia del Mercado</a:t>
            </a:r>
            <a:r>
              <a:rPr lang="es-MX" b="1" dirty="0">
                <a:solidFill>
                  <a:srgbClr val="1F497D"/>
                </a:solidFill>
              </a:rPr>
              <a:t> </a:t>
            </a:r>
            <a:r>
              <a:rPr lang="es-MX" b="1" dirty="0" smtClean="0">
                <a:solidFill>
                  <a:srgbClr val="1F497D"/>
                </a:solidFill>
              </a:rPr>
              <a:t>bajo la nueva regulación:</a:t>
            </a:r>
          </a:p>
          <a:p>
            <a:pPr algn="ctr"/>
            <a:endParaRPr lang="es-MX" b="1" dirty="0" smtClean="0">
              <a:solidFill>
                <a:srgbClr val="1F497D"/>
              </a:solidFill>
            </a:endParaRPr>
          </a:p>
          <a:p>
            <a:pPr algn="ctr"/>
            <a:r>
              <a:rPr lang="es-MX" sz="2800" b="1" dirty="0" smtClean="0">
                <a:solidFill>
                  <a:prstClr val="black"/>
                </a:solidFill>
              </a:rPr>
              <a:t>IS</a:t>
            </a:r>
            <a:r>
              <a:rPr lang="es-MX" sz="2800" b="1" baseline="-25000" dirty="0" smtClean="0">
                <a:solidFill>
                  <a:prstClr val="black"/>
                </a:solidFill>
              </a:rPr>
              <a:t>LISF</a:t>
            </a:r>
            <a:r>
              <a:rPr lang="es-MX" sz="2800" b="1" dirty="0" smtClean="0">
                <a:solidFill>
                  <a:prstClr val="black"/>
                </a:solidFill>
              </a:rPr>
              <a:t> = 2.03</a:t>
            </a:r>
          </a:p>
          <a:p>
            <a:pPr algn="ctr"/>
            <a:endParaRPr lang="es-MX" sz="700" dirty="0" smtClean="0">
              <a:solidFill>
                <a:prstClr val="black"/>
              </a:solidFill>
            </a:endParaRPr>
          </a:p>
        </p:txBody>
      </p:sp>
      <mc:AlternateContent xmlns:mc="http://schemas.openxmlformats.org/markup-compatibility/2006" xmlns:a14="http://schemas.microsoft.com/office/drawing/2010/main">
        <mc:Choice Requires="a14">
          <p:sp>
            <p:nvSpPr>
              <p:cNvPr id="25" name="4 Rectángulo"/>
              <p:cNvSpPr/>
              <p:nvPr/>
            </p:nvSpPr>
            <p:spPr>
              <a:xfrm>
                <a:off x="694264" y="5993427"/>
                <a:ext cx="3652267" cy="4740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1200" i="1" smtClean="0">
                          <a:solidFill>
                            <a:prstClr val="black"/>
                          </a:solidFill>
                          <a:latin typeface="Cambria Math"/>
                        </a:rPr>
                        <m:t>𝐼</m:t>
                      </m:r>
                      <m:r>
                        <a:rPr lang="es-MX" sz="1200" i="1" smtClean="0">
                          <a:solidFill>
                            <a:prstClr val="black"/>
                          </a:solidFill>
                          <a:latin typeface="Cambria Math" panose="02040503050406030204" pitchFamily="18" charset="0"/>
                        </a:rPr>
                        <m:t>𝑆</m:t>
                      </m:r>
                      <m:r>
                        <a:rPr lang="es-MX" sz="1200" i="1" baseline="-25000" smtClean="0">
                          <a:solidFill>
                            <a:prstClr val="black"/>
                          </a:solidFill>
                          <a:latin typeface="Cambria Math" panose="02040503050406030204" pitchFamily="18" charset="0"/>
                        </a:rPr>
                        <m:t>𝐿𝐼𝑆𝐹</m:t>
                      </m:r>
                      <m:r>
                        <a:rPr lang="es-MX" sz="1200" i="1" smtClean="0">
                          <a:solidFill>
                            <a:prstClr val="black"/>
                          </a:solidFill>
                          <a:latin typeface="Cambria Math"/>
                        </a:rPr>
                        <m:t>= </m:t>
                      </m:r>
                      <m:f>
                        <m:fPr>
                          <m:ctrlPr>
                            <a:rPr lang="es-MX" sz="1200" i="1">
                              <a:solidFill>
                                <a:prstClr val="black"/>
                              </a:solidFill>
                              <a:latin typeface="Cambria Math" panose="02040503050406030204" pitchFamily="18" charset="0"/>
                            </a:rPr>
                          </m:ctrlPr>
                        </m:fPr>
                        <m:num>
                          <m:r>
                            <a:rPr lang="es-MX" sz="1200" i="1">
                              <a:solidFill>
                                <a:prstClr val="black"/>
                              </a:solidFill>
                              <a:latin typeface="Cambria Math"/>
                            </a:rPr>
                            <m:t>𝐹𝑜𝑛𝑑𝑜𝑠</m:t>
                          </m:r>
                          <m:r>
                            <a:rPr lang="es-MX" sz="1200" i="1">
                              <a:solidFill>
                                <a:prstClr val="black"/>
                              </a:solidFill>
                              <a:latin typeface="Cambria Math"/>
                            </a:rPr>
                            <m:t> </m:t>
                          </m:r>
                          <m:r>
                            <a:rPr lang="es-MX" sz="1200" i="1">
                              <a:solidFill>
                                <a:prstClr val="black"/>
                              </a:solidFill>
                              <a:latin typeface="Cambria Math"/>
                            </a:rPr>
                            <m:t>𝑃𝑟𝑜𝑝𝑖𝑜𝑠</m:t>
                          </m:r>
                          <m:r>
                            <a:rPr lang="es-MX" sz="1200" i="1">
                              <a:solidFill>
                                <a:prstClr val="black"/>
                              </a:solidFill>
                              <a:latin typeface="Cambria Math"/>
                            </a:rPr>
                            <m:t> </m:t>
                          </m:r>
                          <m:r>
                            <a:rPr lang="es-MX" sz="1200" i="1">
                              <a:solidFill>
                                <a:prstClr val="black"/>
                              </a:solidFill>
                              <a:latin typeface="Cambria Math"/>
                            </a:rPr>
                            <m:t>𝐴𝑑𝑚𝑖𝑠𝑖𝑏𝑙𝑒𝑠</m:t>
                          </m:r>
                        </m:num>
                        <m:den>
                          <m:r>
                            <a:rPr lang="es-MX" sz="1200" i="1">
                              <a:solidFill>
                                <a:prstClr val="black"/>
                              </a:solidFill>
                              <a:latin typeface="Cambria Math"/>
                            </a:rPr>
                            <m:t>𝑅𝑒𝑞𝑢𝑒𝑟𝑖𝑚𝑖𝑒𝑛𝑡𝑜</m:t>
                          </m:r>
                          <m:r>
                            <a:rPr lang="es-MX" sz="1200" i="1">
                              <a:solidFill>
                                <a:prstClr val="black"/>
                              </a:solidFill>
                              <a:latin typeface="Cambria Math"/>
                            </a:rPr>
                            <m:t> </m:t>
                          </m:r>
                          <m:r>
                            <a:rPr lang="es-MX" sz="1200" i="1">
                              <a:solidFill>
                                <a:prstClr val="black"/>
                              </a:solidFill>
                              <a:latin typeface="Cambria Math"/>
                            </a:rPr>
                            <m:t>𝑑𝑒</m:t>
                          </m:r>
                          <m:r>
                            <a:rPr lang="es-MX" sz="1200" i="1">
                              <a:solidFill>
                                <a:prstClr val="black"/>
                              </a:solidFill>
                              <a:latin typeface="Cambria Math"/>
                            </a:rPr>
                            <m:t> </m:t>
                          </m:r>
                          <m:r>
                            <a:rPr lang="es-MX" sz="1200" i="1">
                              <a:solidFill>
                                <a:prstClr val="black"/>
                              </a:solidFill>
                              <a:latin typeface="Cambria Math"/>
                            </a:rPr>
                            <m:t>𝐶𝑎𝑝𝑖𝑡𝑎𝑙</m:t>
                          </m:r>
                          <m:r>
                            <a:rPr lang="es-MX" sz="1200" i="1">
                              <a:solidFill>
                                <a:prstClr val="black"/>
                              </a:solidFill>
                              <a:latin typeface="Cambria Math"/>
                            </a:rPr>
                            <m:t> </m:t>
                          </m:r>
                          <m:r>
                            <a:rPr lang="es-MX" sz="1200" i="1">
                              <a:solidFill>
                                <a:prstClr val="black"/>
                              </a:solidFill>
                              <a:latin typeface="Cambria Math"/>
                            </a:rPr>
                            <m:t>𝑑𝑒</m:t>
                          </m:r>
                          <m:r>
                            <a:rPr lang="es-MX" sz="1200" i="1">
                              <a:solidFill>
                                <a:prstClr val="black"/>
                              </a:solidFill>
                              <a:latin typeface="Cambria Math"/>
                            </a:rPr>
                            <m:t> </m:t>
                          </m:r>
                          <m:r>
                            <a:rPr lang="es-MX" sz="1200" i="1">
                              <a:solidFill>
                                <a:prstClr val="black"/>
                              </a:solidFill>
                              <a:latin typeface="Cambria Math"/>
                            </a:rPr>
                            <m:t>𝑆𝑜𝑙𝑣𝑒𝑛𝑐𝑖𝑎</m:t>
                          </m:r>
                        </m:den>
                      </m:f>
                    </m:oMath>
                  </m:oMathPara>
                </a14:m>
                <a:endParaRPr lang="es-MX" sz="1200" dirty="0">
                  <a:solidFill>
                    <a:prstClr val="black"/>
                  </a:solidFill>
                </a:endParaRPr>
              </a:p>
            </p:txBody>
          </p:sp>
        </mc:Choice>
        <mc:Fallback xmlns="">
          <p:sp>
            <p:nvSpPr>
              <p:cNvPr id="25" name="4 Rectángulo"/>
              <p:cNvSpPr>
                <a:spLocks noRot="1" noChangeAspect="1" noMove="1" noResize="1" noEditPoints="1" noAdjustHandles="1" noChangeArrowheads="1" noChangeShapeType="1" noTextEdit="1"/>
              </p:cNvSpPr>
              <p:nvPr/>
            </p:nvSpPr>
            <p:spPr>
              <a:xfrm>
                <a:off x="694264" y="5993427"/>
                <a:ext cx="3652267" cy="474041"/>
              </a:xfrm>
              <a:prstGeom prst="rect">
                <a:avLst/>
              </a:prstGeom>
              <a:blipFill rotWithShape="0">
                <a:blip r:embed="rId5"/>
                <a:stretch>
                  <a:fillRect b="-5128"/>
                </a:stretch>
              </a:blipFill>
            </p:spPr>
            <p:txBody>
              <a:bodyPr/>
              <a:lstStyle/>
              <a:p>
                <a:r>
                  <a:rPr lang="es-MX">
                    <a:noFill/>
                  </a:rPr>
                  <a:t> </a:t>
                </a:r>
              </a:p>
            </p:txBody>
          </p:sp>
        </mc:Fallback>
      </mc:AlternateContent>
      <p:sp>
        <p:nvSpPr>
          <p:cNvPr id="26" name="11 Rectángulo"/>
          <p:cNvSpPr/>
          <p:nvPr/>
        </p:nvSpPr>
        <p:spPr>
          <a:xfrm>
            <a:off x="5215638" y="3962365"/>
            <a:ext cx="3132667" cy="1862666"/>
          </a:xfrm>
          <a:prstGeom prst="rect">
            <a:avLst/>
          </a:prstGeom>
          <a:noFill/>
          <a:ln w="12700">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s-MX" b="1" dirty="0">
                <a:solidFill>
                  <a:srgbClr val="1F497D"/>
                </a:solidFill>
              </a:rPr>
              <a:t>Índice de Solvencia del Mercado bajo la Regulación anterior </a:t>
            </a:r>
            <a:r>
              <a:rPr lang="es-MX" b="1" dirty="0" smtClean="0">
                <a:solidFill>
                  <a:srgbClr val="1F497D"/>
                </a:solidFill>
              </a:rPr>
              <a:t>:</a:t>
            </a:r>
          </a:p>
          <a:p>
            <a:pPr algn="ctr"/>
            <a:endParaRPr lang="es-MX" b="1" dirty="0">
              <a:solidFill>
                <a:srgbClr val="1F497D"/>
              </a:solidFill>
            </a:endParaRPr>
          </a:p>
          <a:p>
            <a:pPr algn="ctr"/>
            <a:r>
              <a:rPr lang="es-MX" sz="2800" b="1" dirty="0" smtClean="0">
                <a:solidFill>
                  <a:prstClr val="black"/>
                </a:solidFill>
              </a:rPr>
              <a:t>IS</a:t>
            </a:r>
            <a:r>
              <a:rPr lang="es-MX" sz="2800" b="1" baseline="-25000" dirty="0" smtClean="0">
                <a:solidFill>
                  <a:prstClr val="black"/>
                </a:solidFill>
              </a:rPr>
              <a:t>LGISMS</a:t>
            </a:r>
            <a:r>
              <a:rPr lang="es-MX" sz="2800" b="1" dirty="0" smtClean="0">
                <a:solidFill>
                  <a:prstClr val="black"/>
                </a:solidFill>
              </a:rPr>
              <a:t>= </a:t>
            </a:r>
            <a:r>
              <a:rPr lang="es-MX" sz="2800" b="1" dirty="0" smtClean="0">
                <a:solidFill>
                  <a:prstClr val="black"/>
                </a:solidFill>
              </a:rPr>
              <a:t>1.9</a:t>
            </a:r>
            <a:endParaRPr lang="es-MX" sz="2800" b="1" dirty="0">
              <a:solidFill>
                <a:prstClr val="black"/>
              </a:solidFill>
            </a:endParaRPr>
          </a:p>
        </p:txBody>
      </p:sp>
      <mc:AlternateContent xmlns:mc="http://schemas.openxmlformats.org/markup-compatibility/2006" xmlns:a14="http://schemas.microsoft.com/office/drawing/2010/main">
        <mc:Choice Requires="a14">
          <p:sp>
            <p:nvSpPr>
              <p:cNvPr id="27" name="4 Rectángulo"/>
              <p:cNvSpPr/>
              <p:nvPr/>
            </p:nvSpPr>
            <p:spPr>
              <a:xfrm>
                <a:off x="5067927" y="5957937"/>
                <a:ext cx="3414272" cy="4740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1200" i="1" smtClean="0">
                          <a:solidFill>
                            <a:prstClr val="black"/>
                          </a:solidFill>
                          <a:latin typeface="Cambria Math"/>
                        </a:rPr>
                        <m:t>𝐼</m:t>
                      </m:r>
                      <m:r>
                        <a:rPr lang="es-MX" sz="1200" i="1" smtClean="0">
                          <a:solidFill>
                            <a:prstClr val="black"/>
                          </a:solidFill>
                          <a:latin typeface="Cambria Math" panose="02040503050406030204" pitchFamily="18" charset="0"/>
                        </a:rPr>
                        <m:t>𝑆</m:t>
                      </m:r>
                      <m:r>
                        <a:rPr lang="es-MX" sz="1200" i="1" baseline="-25000" smtClean="0">
                          <a:solidFill>
                            <a:prstClr val="black"/>
                          </a:solidFill>
                          <a:latin typeface="Cambria Math" panose="02040503050406030204" pitchFamily="18" charset="0"/>
                        </a:rPr>
                        <m:t>𝐿𝐺𝐼𝑆𝑀𝑆</m:t>
                      </m:r>
                      <m:r>
                        <a:rPr lang="es-MX" sz="1200" i="1" smtClean="0">
                          <a:solidFill>
                            <a:prstClr val="black"/>
                          </a:solidFill>
                          <a:latin typeface="Cambria Math"/>
                        </a:rPr>
                        <m:t>= </m:t>
                      </m:r>
                      <m:f>
                        <m:fPr>
                          <m:ctrlPr>
                            <a:rPr lang="es-MX" sz="1200" i="1">
                              <a:solidFill>
                                <a:prstClr val="black"/>
                              </a:solidFill>
                              <a:latin typeface="Cambria Math" panose="02040503050406030204" pitchFamily="18" charset="0"/>
                            </a:rPr>
                          </m:ctrlPr>
                        </m:fPr>
                        <m:num>
                          <m:r>
                            <a:rPr lang="es-MX" sz="1200" i="1" smtClean="0">
                              <a:solidFill>
                                <a:prstClr val="black"/>
                              </a:solidFill>
                              <a:latin typeface="Cambria Math" panose="02040503050406030204" pitchFamily="18" charset="0"/>
                            </a:rPr>
                            <m:t>𝐴𝑐𝑡𝑖𝑣𝑜𝑠</m:t>
                          </m:r>
                          <m:r>
                            <a:rPr lang="es-MX" sz="1200" i="1" smtClean="0">
                              <a:solidFill>
                                <a:prstClr val="black"/>
                              </a:solidFill>
                              <a:latin typeface="Cambria Math" panose="02040503050406030204" pitchFamily="18" charset="0"/>
                            </a:rPr>
                            <m:t> </m:t>
                          </m:r>
                          <m:r>
                            <a:rPr lang="es-MX" sz="1200" i="1" smtClean="0">
                              <a:solidFill>
                                <a:prstClr val="black"/>
                              </a:solidFill>
                              <a:latin typeface="Cambria Math" panose="02040503050406030204" pitchFamily="18" charset="0"/>
                            </a:rPr>
                            <m:t>𝐶𝑜𝑚𝑝𝑢𝑡𝑎𝑏𝑙𝑒𝑠</m:t>
                          </m:r>
                        </m:num>
                        <m:den>
                          <m:r>
                            <a:rPr lang="es-MX" sz="1200" i="1" smtClean="0">
                              <a:solidFill>
                                <a:prstClr val="black"/>
                              </a:solidFill>
                              <a:latin typeface="Cambria Math" panose="02040503050406030204" pitchFamily="18" charset="0"/>
                            </a:rPr>
                            <m:t>𝐶𝑎𝑝𝑖𝑡𝑎𝑙</m:t>
                          </m:r>
                          <m:r>
                            <a:rPr lang="es-MX" sz="1200" i="1" smtClean="0">
                              <a:solidFill>
                                <a:prstClr val="black"/>
                              </a:solidFill>
                              <a:latin typeface="Cambria Math" panose="02040503050406030204" pitchFamily="18" charset="0"/>
                            </a:rPr>
                            <m:t> </m:t>
                          </m:r>
                          <m:r>
                            <a:rPr lang="es-MX" sz="1200" i="1" smtClean="0">
                              <a:solidFill>
                                <a:prstClr val="black"/>
                              </a:solidFill>
                              <a:latin typeface="Cambria Math" panose="02040503050406030204" pitchFamily="18" charset="0"/>
                            </a:rPr>
                            <m:t>𝑀</m:t>
                          </m:r>
                          <m:r>
                            <a:rPr lang="es-MX" sz="1200" i="1" smtClean="0">
                              <a:solidFill>
                                <a:prstClr val="black"/>
                              </a:solidFill>
                              <a:latin typeface="Cambria Math" panose="02040503050406030204" pitchFamily="18" charset="0"/>
                            </a:rPr>
                            <m:t>í</m:t>
                          </m:r>
                          <m:r>
                            <a:rPr lang="es-MX" sz="1200" i="1" smtClean="0">
                              <a:solidFill>
                                <a:prstClr val="black"/>
                              </a:solidFill>
                              <a:latin typeface="Cambria Math" panose="02040503050406030204" pitchFamily="18" charset="0"/>
                            </a:rPr>
                            <m:t>𝑛𝑖𝑚𝑜</m:t>
                          </m:r>
                          <m:r>
                            <a:rPr lang="es-MX" sz="1200" i="1" smtClean="0">
                              <a:solidFill>
                                <a:prstClr val="black"/>
                              </a:solidFill>
                              <a:latin typeface="Cambria Math" panose="02040503050406030204" pitchFamily="18" charset="0"/>
                            </a:rPr>
                            <m:t> </m:t>
                          </m:r>
                          <m:r>
                            <a:rPr lang="es-MX" sz="1200" i="1" smtClean="0">
                              <a:solidFill>
                                <a:prstClr val="black"/>
                              </a:solidFill>
                              <a:latin typeface="Cambria Math" panose="02040503050406030204" pitchFamily="18" charset="0"/>
                            </a:rPr>
                            <m:t>𝑑𝑒</m:t>
                          </m:r>
                          <m:r>
                            <a:rPr lang="es-MX" sz="1200" i="1" smtClean="0">
                              <a:solidFill>
                                <a:prstClr val="black"/>
                              </a:solidFill>
                              <a:latin typeface="Cambria Math" panose="02040503050406030204" pitchFamily="18" charset="0"/>
                            </a:rPr>
                            <m:t> </m:t>
                          </m:r>
                          <m:r>
                            <a:rPr lang="es-MX" sz="1200" i="1" smtClean="0">
                              <a:solidFill>
                                <a:prstClr val="black"/>
                              </a:solidFill>
                              <a:latin typeface="Cambria Math" panose="02040503050406030204" pitchFamily="18" charset="0"/>
                            </a:rPr>
                            <m:t>𝐺𝑎𝑟𝑎𝑛𝑡</m:t>
                          </m:r>
                          <m:r>
                            <a:rPr lang="es-MX" sz="1200" i="1" smtClean="0">
                              <a:solidFill>
                                <a:prstClr val="black"/>
                              </a:solidFill>
                              <a:latin typeface="Cambria Math" panose="02040503050406030204" pitchFamily="18" charset="0"/>
                            </a:rPr>
                            <m:t>í</m:t>
                          </m:r>
                          <m:r>
                            <a:rPr lang="es-MX" sz="1200" i="1" smtClean="0">
                              <a:solidFill>
                                <a:prstClr val="black"/>
                              </a:solidFill>
                              <a:latin typeface="Cambria Math" panose="02040503050406030204" pitchFamily="18" charset="0"/>
                            </a:rPr>
                            <m:t>𝑎</m:t>
                          </m:r>
                        </m:den>
                      </m:f>
                    </m:oMath>
                  </m:oMathPara>
                </a14:m>
                <a:endParaRPr lang="es-MX" sz="1200" dirty="0">
                  <a:solidFill>
                    <a:prstClr val="black"/>
                  </a:solidFill>
                </a:endParaRPr>
              </a:p>
            </p:txBody>
          </p:sp>
        </mc:Choice>
        <mc:Fallback xmlns="">
          <p:sp>
            <p:nvSpPr>
              <p:cNvPr id="27" name="4 Rectángulo"/>
              <p:cNvSpPr>
                <a:spLocks noRot="1" noChangeAspect="1" noMove="1" noResize="1" noEditPoints="1" noAdjustHandles="1" noChangeArrowheads="1" noChangeShapeType="1" noTextEdit="1"/>
              </p:cNvSpPr>
              <p:nvPr/>
            </p:nvSpPr>
            <p:spPr>
              <a:xfrm>
                <a:off x="5067927" y="5957937"/>
                <a:ext cx="3414272" cy="474041"/>
              </a:xfrm>
              <a:prstGeom prst="rect">
                <a:avLst/>
              </a:prstGeom>
              <a:blipFill rotWithShape="0">
                <a:blip r:embed="rId6"/>
                <a:stretch>
                  <a:fillRect b="-5128"/>
                </a:stretch>
              </a:blipFill>
            </p:spPr>
            <p:txBody>
              <a:bodyPr/>
              <a:lstStyle/>
              <a:p>
                <a:r>
                  <a:rPr lang="es-MX">
                    <a:noFill/>
                  </a:rPr>
                  <a:t> </a:t>
                </a:r>
              </a:p>
            </p:txBody>
          </p:sp>
        </mc:Fallback>
      </mc:AlternateContent>
    </p:spTree>
    <p:extLst>
      <p:ext uri="{BB962C8B-B14F-4D97-AF65-F5344CB8AC3E}">
        <p14:creationId xmlns:p14="http://schemas.microsoft.com/office/powerpoint/2010/main" val="669016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MX" b="1" dirty="0" smtClean="0"/>
              <a:t>GRACIAS</a:t>
            </a:r>
            <a:br>
              <a:rPr lang="es-MX" b="1" dirty="0" smtClean="0"/>
            </a:br>
            <a:r>
              <a:rPr lang="es-MX" sz="2800" b="1" dirty="0" smtClean="0"/>
              <a:t>POR SU ATENCIÓN</a:t>
            </a:r>
            <a:endParaRPr lang="es-MX" sz="2800" b="1" dirty="0"/>
          </a:p>
        </p:txBody>
      </p:sp>
    </p:spTree>
    <p:extLst>
      <p:ext uri="{BB962C8B-B14F-4D97-AF65-F5344CB8AC3E}">
        <p14:creationId xmlns:p14="http://schemas.microsoft.com/office/powerpoint/2010/main" val="542262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88258" y="197459"/>
            <a:ext cx="5782235" cy="615553"/>
          </a:xfrm>
          <a:prstGeom prst="rect">
            <a:avLst/>
          </a:prstGeom>
        </p:spPr>
        <p:txBody>
          <a:bodyPr wrap="square">
            <a:spAutoFit/>
          </a:bodyPr>
          <a:lstStyle/>
          <a:p>
            <a:r>
              <a:rPr lang="es-ES_tradnl" sz="2000" b="1" dirty="0">
                <a:solidFill>
                  <a:schemeClr val="bg1"/>
                </a:solidFill>
                <a:latin typeface="Arial" panose="020B0604020202020204" pitchFamily="34" charset="0"/>
                <a:cs typeface="Arial" panose="020B0604020202020204" pitchFamily="34" charset="0"/>
              </a:rPr>
              <a:t>PRIMAS DIRECTAS POR OPERACIONES      </a:t>
            </a:r>
            <a:r>
              <a:rPr lang="es-ES_tradnl" sz="1400" b="1" dirty="0">
                <a:solidFill>
                  <a:schemeClr val="bg1"/>
                </a:solidFill>
                <a:latin typeface="Arial" panose="020B0604020202020204" pitchFamily="34" charset="0"/>
                <a:cs typeface="Arial" panose="020B0604020202020204" pitchFamily="34" charset="0"/>
              </a:rPr>
              <a:t>(MILLONES DE PESOS)</a:t>
            </a:r>
            <a:endParaRPr lang="es-MX" sz="2000" dirty="0">
              <a:solidFill>
                <a:schemeClr val="bg1"/>
              </a:solidFill>
              <a:latin typeface="Arial" panose="020B0604020202020204" pitchFamily="34" charset="0"/>
              <a:cs typeface="Arial" panose="020B0604020202020204" pitchFamily="34" charset="0"/>
            </a:endParaRPr>
          </a:p>
        </p:txBody>
      </p:sp>
      <p:graphicFrame>
        <p:nvGraphicFramePr>
          <p:cNvPr id="16" name="Object 3"/>
          <p:cNvGraphicFramePr>
            <a:graphicFrameLocks noChangeAspect="1"/>
          </p:cNvGraphicFramePr>
          <p:nvPr>
            <p:extLst>
              <p:ext uri="{D42A27DB-BD31-4B8C-83A1-F6EECF244321}">
                <p14:modId xmlns:p14="http://schemas.microsoft.com/office/powerpoint/2010/main" val="3084336625"/>
              </p:ext>
            </p:extLst>
          </p:nvPr>
        </p:nvGraphicFramePr>
        <p:xfrm>
          <a:off x="289338" y="1774175"/>
          <a:ext cx="7056784" cy="284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46"/>
          <p:cNvGraphicFramePr>
            <a:graphicFrameLocks noChangeAspect="1"/>
          </p:cNvGraphicFramePr>
          <p:nvPr>
            <p:extLst>
              <p:ext uri="{D42A27DB-BD31-4B8C-83A1-F6EECF244321}">
                <p14:modId xmlns:p14="http://schemas.microsoft.com/office/powerpoint/2010/main" val="1167396434"/>
              </p:ext>
            </p:extLst>
          </p:nvPr>
        </p:nvGraphicFramePr>
        <p:xfrm>
          <a:off x="1310255" y="949159"/>
          <a:ext cx="5903913" cy="820737"/>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Box 47"/>
          <p:cNvSpPr txBox="1">
            <a:spLocks noChangeArrowheads="1"/>
          </p:cNvSpPr>
          <p:nvPr/>
        </p:nvSpPr>
        <p:spPr bwMode="auto">
          <a:xfrm>
            <a:off x="374151" y="877151"/>
            <a:ext cx="1008062" cy="292388"/>
          </a:xfrm>
          <a:prstGeom prst="rect">
            <a:avLst/>
          </a:prstGeom>
          <a:noFill/>
          <a:ln w="9525">
            <a:noFill/>
            <a:miter lim="800000"/>
            <a:headEnd/>
            <a:tailEnd/>
          </a:ln>
        </p:spPr>
        <p:txBody>
          <a:bodyPr>
            <a:spAutoFit/>
          </a:bodyPr>
          <a:lstStyle/>
          <a:p>
            <a:pPr defTabSz="914400" fontAlgn="base">
              <a:spcBef>
                <a:spcPct val="50000"/>
              </a:spcBef>
              <a:spcAft>
                <a:spcPct val="0"/>
              </a:spcAft>
            </a:pPr>
            <a:r>
              <a:rPr lang="es-ES" sz="1300" dirty="0" smtClean="0">
                <a:solidFill>
                  <a:srgbClr val="000000"/>
                </a:solidFill>
                <a:latin typeface="Verdana" pitchFamily="34" charset="0"/>
                <a:ea typeface="ＭＳ Ｐゴシック"/>
              </a:rPr>
              <a:t> 500,000</a:t>
            </a:r>
            <a:endParaRPr lang="es-ES" sz="1300" dirty="0">
              <a:solidFill>
                <a:srgbClr val="000000"/>
              </a:solidFill>
              <a:latin typeface="Verdana" pitchFamily="34" charset="0"/>
              <a:ea typeface="ＭＳ Ｐゴシック"/>
            </a:endParaRPr>
          </a:p>
        </p:txBody>
      </p:sp>
      <p:sp>
        <p:nvSpPr>
          <p:cNvPr id="19" name="Text Box 48"/>
          <p:cNvSpPr txBox="1">
            <a:spLocks noChangeArrowheads="1"/>
          </p:cNvSpPr>
          <p:nvPr/>
        </p:nvSpPr>
        <p:spPr bwMode="auto">
          <a:xfrm>
            <a:off x="6493443" y="4062950"/>
            <a:ext cx="720725" cy="254000"/>
          </a:xfrm>
          <a:prstGeom prst="rect">
            <a:avLst/>
          </a:prstGeom>
          <a:noFill/>
          <a:ln w="19050">
            <a:solidFill>
              <a:srgbClr val="0070C0"/>
            </a:solidFill>
            <a:miter lim="800000"/>
            <a:headEnd/>
            <a:tailEnd/>
          </a:ln>
        </p:spPr>
        <p:txBody>
          <a:bodyPr>
            <a:spAutoFit/>
          </a:bodyPr>
          <a:lstStyle/>
          <a:p>
            <a:pPr algn="ctr" defTabSz="914400" fontAlgn="base">
              <a:spcBef>
                <a:spcPct val="50000"/>
              </a:spcBef>
              <a:spcAft>
                <a:spcPct val="0"/>
              </a:spcAft>
              <a:defRPr/>
            </a:pPr>
            <a:r>
              <a:rPr lang="es-ES" sz="1000" b="1" dirty="0">
                <a:solidFill>
                  <a:srgbClr val="000000"/>
                </a:solidFill>
                <a:latin typeface="Verdana" pitchFamily="34" charset="0"/>
                <a:ea typeface="ＭＳ Ｐゴシック"/>
              </a:rPr>
              <a:t>TOTAL</a:t>
            </a:r>
          </a:p>
        </p:txBody>
      </p:sp>
      <p:sp>
        <p:nvSpPr>
          <p:cNvPr id="20" name="Text Box 49"/>
          <p:cNvSpPr txBox="1">
            <a:spLocks noChangeArrowheads="1"/>
          </p:cNvSpPr>
          <p:nvPr/>
        </p:nvSpPr>
        <p:spPr bwMode="auto">
          <a:xfrm>
            <a:off x="374151" y="1453215"/>
            <a:ext cx="1009650" cy="353943"/>
          </a:xfrm>
          <a:prstGeom prst="rect">
            <a:avLst/>
          </a:prstGeom>
          <a:noFill/>
          <a:ln w="9525">
            <a:noFill/>
            <a:miter lim="800000"/>
            <a:headEnd/>
            <a:tailEnd/>
          </a:ln>
        </p:spPr>
        <p:txBody>
          <a:bodyPr>
            <a:spAutoFit/>
          </a:bodyPr>
          <a:lstStyle/>
          <a:p>
            <a:pPr defTabSz="914400" fontAlgn="base">
              <a:spcBef>
                <a:spcPct val="50000"/>
              </a:spcBef>
              <a:spcAft>
                <a:spcPct val="0"/>
              </a:spcAft>
            </a:pPr>
            <a:r>
              <a:rPr lang="es-ES" sz="1300" dirty="0" smtClean="0">
                <a:solidFill>
                  <a:srgbClr val="000000"/>
                </a:solidFill>
                <a:latin typeface="Verdana" pitchFamily="34" charset="0"/>
                <a:ea typeface="ＭＳ Ｐゴシック"/>
              </a:rPr>
              <a:t> 300,000 </a:t>
            </a:r>
            <a:r>
              <a:rPr lang="es-ES" sz="1700" dirty="0" smtClean="0">
                <a:solidFill>
                  <a:srgbClr val="000000"/>
                </a:solidFill>
                <a:latin typeface="Verdana" pitchFamily="34" charset="0"/>
                <a:ea typeface="ＭＳ Ｐゴシック"/>
              </a:rPr>
              <a:t>  </a:t>
            </a:r>
            <a:endParaRPr lang="es-ES" sz="1700" dirty="0">
              <a:solidFill>
                <a:srgbClr val="000000"/>
              </a:solidFill>
              <a:latin typeface="Verdana" pitchFamily="34" charset="0"/>
              <a:ea typeface="ＭＳ Ｐゴシック"/>
            </a:endParaRPr>
          </a:p>
        </p:txBody>
      </p:sp>
      <p:grpSp>
        <p:nvGrpSpPr>
          <p:cNvPr id="21" name="24 Grupo"/>
          <p:cNvGrpSpPr/>
          <p:nvPr/>
        </p:nvGrpSpPr>
        <p:grpSpPr>
          <a:xfrm>
            <a:off x="1238247" y="1021167"/>
            <a:ext cx="72008" cy="642938"/>
            <a:chOff x="827584" y="1340768"/>
            <a:chExt cx="72010" cy="642938"/>
          </a:xfrm>
        </p:grpSpPr>
        <p:cxnSp>
          <p:nvCxnSpPr>
            <p:cNvPr id="22" name="16 Conector recto"/>
            <p:cNvCxnSpPr/>
            <p:nvPr/>
          </p:nvCxnSpPr>
          <p:spPr>
            <a:xfrm rot="5400000">
              <a:off x="578124" y="1662236"/>
              <a:ext cx="642938" cy="2"/>
            </a:xfrm>
            <a:prstGeom prst="line">
              <a:avLst/>
            </a:prstGeom>
            <a:noFill/>
            <a:ln w="12700" cap="flat" cmpd="sng" algn="ctr">
              <a:solidFill>
                <a:srgbClr val="000000"/>
              </a:solidFill>
              <a:prstDash val="solid"/>
            </a:ln>
            <a:effectLst/>
          </p:spPr>
        </p:cxnSp>
        <p:grpSp>
          <p:nvGrpSpPr>
            <p:cNvPr id="23" name="23 Grupo"/>
            <p:cNvGrpSpPr/>
            <p:nvPr/>
          </p:nvGrpSpPr>
          <p:grpSpPr>
            <a:xfrm>
              <a:off x="827584" y="1340768"/>
              <a:ext cx="71438" cy="642937"/>
              <a:chOff x="828154" y="1357303"/>
              <a:chExt cx="71438" cy="642937"/>
            </a:xfrm>
          </p:grpSpPr>
          <p:cxnSp>
            <p:nvCxnSpPr>
              <p:cNvPr id="24" name="18 Conector recto"/>
              <p:cNvCxnSpPr/>
              <p:nvPr/>
            </p:nvCxnSpPr>
            <p:spPr>
              <a:xfrm rot="10800000">
                <a:off x="828154" y="1357303"/>
                <a:ext cx="71438" cy="0"/>
              </a:xfrm>
              <a:prstGeom prst="line">
                <a:avLst/>
              </a:prstGeom>
              <a:noFill/>
              <a:ln w="12700" cap="flat" cmpd="sng" algn="ctr">
                <a:solidFill>
                  <a:srgbClr val="000000"/>
                </a:solidFill>
                <a:prstDash val="solid"/>
              </a:ln>
              <a:effectLst/>
            </p:spPr>
          </p:cxnSp>
          <p:cxnSp>
            <p:nvCxnSpPr>
              <p:cNvPr id="25" name="19 Conector recto"/>
              <p:cNvCxnSpPr/>
              <p:nvPr/>
            </p:nvCxnSpPr>
            <p:spPr>
              <a:xfrm rot="10800000">
                <a:off x="828154" y="2000240"/>
                <a:ext cx="71438" cy="0"/>
              </a:xfrm>
              <a:prstGeom prst="line">
                <a:avLst/>
              </a:prstGeom>
              <a:noFill/>
              <a:ln w="12700" cap="flat" cmpd="sng" algn="ctr">
                <a:solidFill>
                  <a:srgbClr val="000000"/>
                </a:solidFill>
                <a:prstDash val="solid"/>
              </a:ln>
              <a:effectLst/>
            </p:spPr>
          </p:cxnSp>
          <p:cxnSp>
            <p:nvCxnSpPr>
              <p:cNvPr id="26" name="20 Conector recto"/>
              <p:cNvCxnSpPr/>
              <p:nvPr/>
            </p:nvCxnSpPr>
            <p:spPr>
              <a:xfrm rot="10800000">
                <a:off x="828154" y="1714487"/>
                <a:ext cx="71438" cy="0"/>
              </a:xfrm>
              <a:prstGeom prst="line">
                <a:avLst/>
              </a:prstGeom>
              <a:noFill/>
              <a:ln w="12700" cap="flat" cmpd="sng" algn="ctr">
                <a:solidFill>
                  <a:srgbClr val="000000"/>
                </a:solidFill>
                <a:prstDash val="solid"/>
              </a:ln>
              <a:effectLst/>
            </p:spPr>
          </p:cxnSp>
        </p:grpSp>
      </p:grpSp>
      <p:sp>
        <p:nvSpPr>
          <p:cNvPr id="27" name="Text Box 80"/>
          <p:cNvSpPr txBox="1">
            <a:spLocks noChangeArrowheads="1"/>
          </p:cNvSpPr>
          <p:nvPr/>
        </p:nvSpPr>
        <p:spPr bwMode="auto">
          <a:xfrm>
            <a:off x="7379667" y="3545734"/>
            <a:ext cx="1584325" cy="396875"/>
          </a:xfrm>
          <a:prstGeom prst="rect">
            <a:avLst/>
          </a:prstGeom>
          <a:noFill/>
          <a:ln w="19050">
            <a:solidFill>
              <a:srgbClr val="0070C0"/>
            </a:solidFill>
            <a:miter lim="800000"/>
            <a:headEnd/>
            <a:tailEnd/>
          </a:ln>
        </p:spPr>
        <p:txBody>
          <a:bodyPr>
            <a:spAutoFit/>
          </a:bodyPr>
          <a:lstStyle/>
          <a:p>
            <a:pPr algn="ctr" defTabSz="914400" fontAlgn="base">
              <a:spcBef>
                <a:spcPct val="50000"/>
              </a:spcBef>
              <a:spcAft>
                <a:spcPct val="0"/>
              </a:spcAft>
              <a:defRPr/>
            </a:pPr>
            <a:r>
              <a:rPr lang="es-ES" sz="1000" b="1" dirty="0">
                <a:solidFill>
                  <a:srgbClr val="000000"/>
                </a:solidFill>
                <a:latin typeface="Verdana" pitchFamily="34" charset="0"/>
                <a:ea typeface="ＭＳ Ｐゴシック"/>
              </a:rPr>
              <a:t>CONCILIACIÓN PEMEX</a:t>
            </a:r>
          </a:p>
        </p:txBody>
      </p:sp>
      <p:sp>
        <p:nvSpPr>
          <p:cNvPr id="28" name="Text Box 78"/>
          <p:cNvSpPr txBox="1">
            <a:spLocks noChangeArrowheads="1"/>
          </p:cNvSpPr>
          <p:nvPr/>
        </p:nvSpPr>
        <p:spPr bwMode="auto">
          <a:xfrm>
            <a:off x="7379667" y="4059946"/>
            <a:ext cx="720725" cy="244475"/>
          </a:xfrm>
          <a:prstGeom prst="rect">
            <a:avLst/>
          </a:prstGeom>
          <a:noFill/>
          <a:ln w="19050">
            <a:solidFill>
              <a:srgbClr val="0070C0"/>
            </a:solidFill>
            <a:miter lim="800000"/>
            <a:headEnd/>
            <a:tailEnd/>
          </a:ln>
        </p:spPr>
        <p:txBody>
          <a:bodyPr>
            <a:spAutoFit/>
          </a:bodyPr>
          <a:lstStyle/>
          <a:p>
            <a:pPr algn="ctr" defTabSz="914400" fontAlgn="base">
              <a:spcBef>
                <a:spcPct val="50000"/>
              </a:spcBef>
              <a:spcAft>
                <a:spcPct val="0"/>
              </a:spcAft>
              <a:defRPr/>
            </a:pPr>
            <a:r>
              <a:rPr lang="es-ES" sz="1000" b="1" dirty="0">
                <a:solidFill>
                  <a:srgbClr val="000000"/>
                </a:solidFill>
                <a:latin typeface="Verdana" pitchFamily="34" charset="0"/>
                <a:ea typeface="ＭＳ Ｐゴシック"/>
              </a:rPr>
              <a:t>Dñ S/A</a:t>
            </a:r>
          </a:p>
        </p:txBody>
      </p:sp>
      <p:sp>
        <p:nvSpPr>
          <p:cNvPr id="29" name="Text Box 79"/>
          <p:cNvSpPr txBox="1">
            <a:spLocks noChangeArrowheads="1"/>
          </p:cNvSpPr>
          <p:nvPr/>
        </p:nvSpPr>
        <p:spPr bwMode="auto">
          <a:xfrm>
            <a:off x="8248288" y="4059945"/>
            <a:ext cx="720725" cy="244475"/>
          </a:xfrm>
          <a:prstGeom prst="rect">
            <a:avLst/>
          </a:prstGeom>
          <a:noFill/>
          <a:ln w="19050">
            <a:solidFill>
              <a:srgbClr val="0070C0"/>
            </a:solidFill>
            <a:miter lim="800000"/>
            <a:headEnd/>
            <a:tailEnd/>
          </a:ln>
        </p:spPr>
        <p:txBody>
          <a:bodyPr>
            <a:spAutoFit/>
          </a:bodyPr>
          <a:lstStyle/>
          <a:p>
            <a:pPr algn="ctr" defTabSz="914400" fontAlgn="base">
              <a:spcBef>
                <a:spcPct val="50000"/>
              </a:spcBef>
              <a:spcAft>
                <a:spcPct val="0"/>
              </a:spcAft>
              <a:defRPr/>
            </a:pPr>
            <a:r>
              <a:rPr lang="es-ES" sz="1000" b="1" dirty="0">
                <a:solidFill>
                  <a:srgbClr val="000000"/>
                </a:solidFill>
                <a:latin typeface="Verdana" pitchFamily="34" charset="0"/>
                <a:ea typeface="ＭＳ Ｐゴシック"/>
              </a:rPr>
              <a:t>TOTAL</a:t>
            </a:r>
          </a:p>
        </p:txBody>
      </p:sp>
      <p:graphicFrame>
        <p:nvGraphicFramePr>
          <p:cNvPr id="30" name="Group 68"/>
          <p:cNvGraphicFramePr>
            <a:graphicFrameLocks noGrp="1"/>
          </p:cNvGraphicFramePr>
          <p:nvPr>
            <p:extLst>
              <p:ext uri="{D42A27DB-BD31-4B8C-83A1-F6EECF244321}">
                <p14:modId xmlns:p14="http://schemas.microsoft.com/office/powerpoint/2010/main" val="160795770"/>
              </p:ext>
            </p:extLst>
          </p:nvPr>
        </p:nvGraphicFramePr>
        <p:xfrm>
          <a:off x="388962" y="4374283"/>
          <a:ext cx="6825204" cy="1407161"/>
        </p:xfrm>
        <a:graphic>
          <a:graphicData uri="http://schemas.openxmlformats.org/drawingml/2006/table">
            <a:tbl>
              <a:tblPr/>
              <a:tblGrid>
                <a:gridCol w="1194611"/>
                <a:gridCol w="915322"/>
                <a:gridCol w="884453"/>
                <a:gridCol w="1031862"/>
                <a:gridCol w="1047419"/>
                <a:gridCol w="942601"/>
                <a:gridCol w="808936"/>
              </a:tblGrid>
              <a:tr h="29368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dirty="0" smtClean="0">
                          <a:ln>
                            <a:noFill/>
                          </a:ln>
                          <a:solidFill>
                            <a:schemeClr val="bg1"/>
                          </a:solidFill>
                          <a:effectLst/>
                          <a:latin typeface="Arial" charset="0"/>
                        </a:rPr>
                        <a:t>DIC – 16 RR7</a:t>
                      </a:r>
                      <a:endParaRPr kumimoji="0" lang="es-ES" sz="1100" b="1" i="0" u="none" strike="noStrike" cap="none" normalizeH="0" baseline="0" dirty="0" smtClean="0">
                        <a:ln>
                          <a:noFill/>
                        </a:ln>
                        <a:solidFill>
                          <a:schemeClr val="bg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gradFill flip="none" rotWithShape="1">
                      <a:gsLst>
                        <a:gs pos="0">
                          <a:srgbClr val="000000"/>
                        </a:gs>
                        <a:gs pos="50000">
                          <a:srgbClr val="6699FF"/>
                        </a:gs>
                        <a:gs pos="97000">
                          <a:srgbClr val="000000"/>
                        </a:gs>
                      </a:gsLst>
                      <a:lin ang="16200000" scaled="1"/>
                      <a:tileRect/>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186,327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19,286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69,618</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91,102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68,833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435,166</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90513">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dirty="0" smtClean="0">
                          <a:ln>
                            <a:noFill/>
                          </a:ln>
                          <a:solidFill>
                            <a:schemeClr val="tx1"/>
                          </a:solidFill>
                          <a:effectLst/>
                          <a:latin typeface="Arial" charset="0"/>
                        </a:rPr>
                        <a:t>DIC -  15 SIF</a:t>
                      </a:r>
                      <a:endParaRPr kumimoji="0" lang="es-ES" sz="1100" b="1" i="0" u="none" strike="noStrike" cap="none" normalizeH="0" baseline="0" dirty="0" smtClean="0">
                        <a:ln>
                          <a:noFill/>
                        </a:ln>
                        <a:solidFill>
                          <a:schemeClr val="tx1"/>
                        </a:solidFill>
                        <a:effectLst/>
                        <a:latin typeface="Arial" charset="0"/>
                      </a:endParaRP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gradFill flip="none" rotWithShape="1">
                      <a:gsLst>
                        <a:gs pos="9000">
                          <a:srgbClr val="808080">
                            <a:lumMod val="50000"/>
                          </a:srgbClr>
                        </a:gs>
                        <a:gs pos="52000">
                          <a:srgbClr val="FFFFFF">
                            <a:lumMod val="85000"/>
                          </a:srgbClr>
                        </a:gs>
                        <a:gs pos="93000">
                          <a:srgbClr val="808080">
                            <a:lumMod val="50000"/>
                          </a:srgbClr>
                        </a:gs>
                      </a:gsLst>
                      <a:lin ang="16200000" scaled="1"/>
                      <a:tileRect/>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159,199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19,719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59,161</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75,641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69,307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383,027</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4765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charset="0"/>
                        </a:rPr>
                        <a:t>INCREMENTO</a:t>
                      </a:r>
                      <a:endParaRPr kumimoji="0" lang="es-ES" sz="900" b="1"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27,127</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(433)</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10,457</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15,461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(474)</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52,139</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21599">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charset="0"/>
                        </a:rPr>
                        <a:t>% CREC.</a:t>
                      </a:r>
                      <a:endParaRPr kumimoji="0" lang="es-ES" sz="900" b="1"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17.0</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(2.2)</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17.7</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20.4</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(0.7)</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13.6</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21599">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1" name="Text Box 104"/>
          <p:cNvSpPr txBox="1">
            <a:spLocks noChangeArrowheads="1"/>
          </p:cNvSpPr>
          <p:nvPr/>
        </p:nvSpPr>
        <p:spPr bwMode="auto">
          <a:xfrm>
            <a:off x="289338" y="5574276"/>
            <a:ext cx="7488832" cy="461665"/>
          </a:xfrm>
          <a:prstGeom prst="rect">
            <a:avLst/>
          </a:prstGeom>
          <a:noFill/>
          <a:ln w="19050">
            <a:solidFill>
              <a:srgbClr val="6699FF"/>
            </a:solidFill>
            <a:miter lim="800000"/>
            <a:headEnd/>
            <a:tailEnd/>
          </a:ln>
        </p:spPr>
        <p:txBody>
          <a:bodyPr wrap="square">
            <a:spAutoFit/>
          </a:bodyPr>
          <a:lstStyle/>
          <a:p>
            <a:pPr algn="just" defTabSz="914400" fontAlgn="base">
              <a:spcBef>
                <a:spcPct val="0"/>
              </a:spcBef>
              <a:spcAft>
                <a:spcPct val="0"/>
              </a:spcAft>
            </a:pPr>
            <a:r>
              <a:rPr lang="es-MX" sz="1200" b="1" dirty="0">
                <a:solidFill>
                  <a:srgbClr val="000000"/>
                </a:solidFill>
                <a:latin typeface="Arial"/>
                <a:ea typeface="ＭＳ Ｐゴシック"/>
              </a:rPr>
              <a:t>EN TÉRMINOS REALES, EL INCREMENTO DEL MERCADO ES DEL </a:t>
            </a:r>
            <a:r>
              <a:rPr lang="es-MX" sz="1200" b="1" dirty="0" smtClean="0">
                <a:solidFill>
                  <a:srgbClr val="000000"/>
                </a:solidFill>
                <a:latin typeface="Arial"/>
                <a:ea typeface="ＭＳ Ｐゴシック"/>
              </a:rPr>
              <a:t>9.9%</a:t>
            </a:r>
            <a:r>
              <a:rPr lang="es-MX" sz="1200" b="1" dirty="0" smtClean="0">
                <a:solidFill>
                  <a:srgbClr val="000000"/>
                </a:solidFill>
                <a:latin typeface="Verdana" pitchFamily="34" charset="0"/>
                <a:ea typeface="ＭＳ Ｐゴシック"/>
              </a:rPr>
              <a:t>;  </a:t>
            </a:r>
            <a:r>
              <a:rPr lang="es-MX" sz="1200" b="1" dirty="0">
                <a:solidFill>
                  <a:srgbClr val="000000"/>
                </a:solidFill>
                <a:latin typeface="Arial"/>
                <a:ea typeface="ＭＳ Ｐゴシック"/>
              </a:rPr>
              <a:t>CON EL EJERCICIO DE CONCILIACIÓN DE LA EMISIÓN DE PEMEX, ÉSTE REPRESENTA  UN INC. DEL </a:t>
            </a:r>
            <a:r>
              <a:rPr lang="es-MX" sz="1200" b="1" dirty="0" smtClean="0">
                <a:solidFill>
                  <a:srgbClr val="000000"/>
                </a:solidFill>
                <a:latin typeface="Arial"/>
                <a:ea typeface="ＭＳ Ｐゴシック"/>
              </a:rPr>
              <a:t>11.8%</a:t>
            </a:r>
            <a:endParaRPr lang="es-ES" sz="1200" b="1" dirty="0">
              <a:solidFill>
                <a:srgbClr val="000000"/>
              </a:solidFill>
              <a:latin typeface="Arial"/>
              <a:ea typeface="ＭＳ Ｐゴシック"/>
            </a:endParaRPr>
          </a:p>
        </p:txBody>
      </p:sp>
      <p:sp>
        <p:nvSpPr>
          <p:cNvPr id="32" name="Text Box 104"/>
          <p:cNvSpPr txBox="1">
            <a:spLocks noChangeArrowheads="1"/>
          </p:cNvSpPr>
          <p:nvPr/>
        </p:nvSpPr>
        <p:spPr bwMode="auto">
          <a:xfrm>
            <a:off x="306284" y="6127898"/>
            <a:ext cx="7488832" cy="646331"/>
          </a:xfrm>
          <a:prstGeom prst="rect">
            <a:avLst/>
          </a:prstGeom>
          <a:solidFill>
            <a:schemeClr val="bg1"/>
          </a:solidFill>
          <a:ln w="19050">
            <a:solidFill>
              <a:srgbClr val="6699FF"/>
            </a:solidFill>
            <a:miter lim="800000"/>
            <a:headEnd/>
            <a:tailEnd/>
          </a:ln>
        </p:spPr>
        <p:txBody>
          <a:bodyPr wrap="square">
            <a:spAutoFit/>
          </a:bodyPr>
          <a:lstStyle/>
          <a:p>
            <a:pPr algn="just" defTabSz="914400" fontAlgn="base">
              <a:spcBef>
                <a:spcPct val="0"/>
              </a:spcBef>
              <a:spcAft>
                <a:spcPct val="0"/>
              </a:spcAft>
            </a:pPr>
            <a:r>
              <a:rPr lang="es-MX" sz="1200" b="1" dirty="0">
                <a:solidFill>
                  <a:srgbClr val="000000"/>
                </a:solidFill>
                <a:latin typeface="Arial"/>
                <a:ea typeface="ＭＳ Ｐゴシック"/>
              </a:rPr>
              <a:t>EL EFECTO DE LA ANUALIZACIÓN DE LOS PRODUCTOS DE CORTO Y LARGO PLAZO IMPACTA EN EL INCREMENTO EN EL RAMO DE VIDA, POR LO QUE EL PORCENTAJE MOSTRADO ES SOLO UNA REFERENCIA Y NO REFLEJA EL CRECIMIENTO REAL.</a:t>
            </a:r>
            <a:endParaRPr lang="es-ES" sz="1200" b="1" dirty="0">
              <a:solidFill>
                <a:srgbClr val="000000"/>
              </a:solidFill>
              <a:latin typeface="Arial"/>
              <a:ea typeface="ＭＳ Ｐゴシック"/>
            </a:endParaRPr>
          </a:p>
        </p:txBody>
      </p:sp>
      <p:graphicFrame>
        <p:nvGraphicFramePr>
          <p:cNvPr id="33" name="Group 112"/>
          <p:cNvGraphicFramePr>
            <a:graphicFrameLocks noGrp="1"/>
          </p:cNvGraphicFramePr>
          <p:nvPr>
            <p:extLst>
              <p:ext uri="{D42A27DB-BD31-4B8C-83A1-F6EECF244321}">
                <p14:modId xmlns:p14="http://schemas.microsoft.com/office/powerpoint/2010/main" val="3081071820"/>
              </p:ext>
            </p:extLst>
          </p:nvPr>
        </p:nvGraphicFramePr>
        <p:xfrm>
          <a:off x="7302718" y="4374283"/>
          <a:ext cx="1728788" cy="1136334"/>
        </p:xfrm>
        <a:graphic>
          <a:graphicData uri="http://schemas.openxmlformats.org/drawingml/2006/table">
            <a:tbl>
              <a:tblPr/>
              <a:tblGrid>
                <a:gridCol w="865188"/>
                <a:gridCol w="863600"/>
              </a:tblGrid>
              <a:tr h="31273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72,144</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438,475</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7463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65,750</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379,470</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7463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6,394</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59,007</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52413">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9.7</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15.5</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bl>
          </a:graphicData>
        </a:graphic>
      </p:graphicFrame>
      <p:sp>
        <p:nvSpPr>
          <p:cNvPr id="34" name="Marcador de número de diapositiva 4"/>
          <p:cNvSpPr>
            <a:spLocks noGrp="1"/>
          </p:cNvSpPr>
          <p:nvPr>
            <p:ph type="sldNum" sz="quarter" idx="12"/>
          </p:nvPr>
        </p:nvSpPr>
        <p:spPr>
          <a:xfrm>
            <a:off x="6945096" y="6476096"/>
            <a:ext cx="2133600" cy="365125"/>
          </a:xfrm>
        </p:spPr>
        <p:txBody>
          <a:bodyPr/>
          <a:lstStyle/>
          <a:p>
            <a:r>
              <a:rPr lang="en-US" dirty="0" smtClean="0"/>
              <a:t>2</a:t>
            </a:r>
            <a:endParaRPr lang="en-US" dirty="0"/>
          </a:p>
        </p:txBody>
      </p:sp>
    </p:spTree>
    <p:extLst>
      <p:ext uri="{BB962C8B-B14F-4D97-AF65-F5344CB8AC3E}">
        <p14:creationId xmlns:p14="http://schemas.microsoft.com/office/powerpoint/2010/main" val="3238446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88258" y="197459"/>
            <a:ext cx="5782235" cy="707886"/>
          </a:xfrm>
          <a:prstGeom prst="rect">
            <a:avLst/>
          </a:prstGeom>
        </p:spPr>
        <p:txBody>
          <a:bodyPr wrap="square">
            <a:spAutoFit/>
          </a:bodyPr>
          <a:lstStyle/>
          <a:p>
            <a:r>
              <a:rPr lang="es-ES_tradnl" sz="2000" b="1" dirty="0">
                <a:solidFill>
                  <a:schemeClr val="bg1"/>
                </a:solidFill>
                <a:latin typeface="Arial" panose="020B0604020202020204" pitchFamily="34" charset="0"/>
                <a:cs typeface="Arial" panose="020B0604020202020204" pitchFamily="34" charset="0"/>
              </a:rPr>
              <a:t>PRIMAS DIRECTAS POR </a:t>
            </a:r>
            <a:r>
              <a:rPr lang="es-ES_tradnl" sz="2000" b="1" dirty="0" smtClean="0">
                <a:solidFill>
                  <a:schemeClr val="bg1"/>
                </a:solidFill>
                <a:latin typeface="Arial" panose="020B0604020202020204" pitchFamily="34" charset="0"/>
                <a:cs typeface="Arial" panose="020B0604020202020204" pitchFamily="34" charset="0"/>
              </a:rPr>
              <a:t>OPERACIONES</a:t>
            </a:r>
          </a:p>
          <a:p>
            <a:r>
              <a:rPr lang="es-ES_tradnl" sz="2000" b="1" dirty="0" smtClean="0">
                <a:solidFill>
                  <a:schemeClr val="bg1"/>
                </a:solidFill>
                <a:latin typeface="Arial" panose="020B0604020202020204" pitchFamily="34" charset="0"/>
                <a:cs typeface="Arial" panose="020B0604020202020204" pitchFamily="34" charset="0"/>
              </a:rPr>
              <a:t>EFECTO ANUALIZACIÓN     </a:t>
            </a:r>
            <a:r>
              <a:rPr lang="es-ES_tradnl" sz="1400" b="1" dirty="0">
                <a:solidFill>
                  <a:schemeClr val="bg1"/>
                </a:solidFill>
                <a:latin typeface="Arial" panose="020B0604020202020204" pitchFamily="34" charset="0"/>
                <a:cs typeface="Arial" panose="020B0604020202020204" pitchFamily="34" charset="0"/>
              </a:rPr>
              <a:t>(MILLONES DE PESOS)</a:t>
            </a:r>
            <a:endParaRPr lang="es-MX" sz="2000" dirty="0">
              <a:solidFill>
                <a:schemeClr val="bg1"/>
              </a:solidFill>
              <a:latin typeface="Arial" panose="020B0604020202020204" pitchFamily="34" charset="0"/>
              <a:cs typeface="Arial" panose="020B0604020202020204" pitchFamily="34" charset="0"/>
            </a:endParaRPr>
          </a:p>
        </p:txBody>
      </p:sp>
      <p:sp>
        <p:nvSpPr>
          <p:cNvPr id="34" name="Marcador de número de diapositiva 4"/>
          <p:cNvSpPr>
            <a:spLocks noGrp="1"/>
          </p:cNvSpPr>
          <p:nvPr>
            <p:ph type="sldNum" sz="quarter" idx="12"/>
          </p:nvPr>
        </p:nvSpPr>
        <p:spPr>
          <a:xfrm>
            <a:off x="6945096" y="6476096"/>
            <a:ext cx="2133600" cy="365125"/>
          </a:xfrm>
        </p:spPr>
        <p:txBody>
          <a:bodyPr/>
          <a:lstStyle/>
          <a:p>
            <a:r>
              <a:rPr lang="en-US" dirty="0" smtClean="0"/>
              <a:t>3</a:t>
            </a:r>
            <a:endParaRPr lang="en-US" dirty="0"/>
          </a:p>
        </p:txBody>
      </p:sp>
      <p:graphicFrame>
        <p:nvGraphicFramePr>
          <p:cNvPr id="35" name="Object 3"/>
          <p:cNvGraphicFramePr>
            <a:graphicFrameLocks noChangeAspect="1"/>
          </p:cNvGraphicFramePr>
          <p:nvPr>
            <p:extLst>
              <p:ext uri="{D42A27DB-BD31-4B8C-83A1-F6EECF244321}">
                <p14:modId xmlns:p14="http://schemas.microsoft.com/office/powerpoint/2010/main" val="2189706538"/>
              </p:ext>
            </p:extLst>
          </p:nvPr>
        </p:nvGraphicFramePr>
        <p:xfrm>
          <a:off x="289338" y="2043115"/>
          <a:ext cx="7056784" cy="284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Object 46"/>
          <p:cNvGraphicFramePr>
            <a:graphicFrameLocks noChangeAspect="1"/>
          </p:cNvGraphicFramePr>
          <p:nvPr>
            <p:extLst>
              <p:ext uri="{D42A27DB-BD31-4B8C-83A1-F6EECF244321}">
                <p14:modId xmlns:p14="http://schemas.microsoft.com/office/powerpoint/2010/main" val="381068399"/>
              </p:ext>
            </p:extLst>
          </p:nvPr>
        </p:nvGraphicFramePr>
        <p:xfrm>
          <a:off x="1310255" y="1218099"/>
          <a:ext cx="5903913" cy="820737"/>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 Box 47"/>
          <p:cNvSpPr txBox="1">
            <a:spLocks noChangeArrowheads="1"/>
          </p:cNvSpPr>
          <p:nvPr/>
        </p:nvSpPr>
        <p:spPr bwMode="auto">
          <a:xfrm>
            <a:off x="374151" y="1146091"/>
            <a:ext cx="1008062" cy="292388"/>
          </a:xfrm>
          <a:prstGeom prst="rect">
            <a:avLst/>
          </a:prstGeom>
          <a:noFill/>
          <a:ln w="9525">
            <a:noFill/>
            <a:miter lim="800000"/>
            <a:headEnd/>
            <a:tailEnd/>
          </a:ln>
        </p:spPr>
        <p:txBody>
          <a:bodyPr>
            <a:spAutoFit/>
          </a:bodyPr>
          <a:lstStyle/>
          <a:p>
            <a:pPr defTabSz="914400" fontAlgn="base">
              <a:spcBef>
                <a:spcPct val="50000"/>
              </a:spcBef>
              <a:spcAft>
                <a:spcPct val="0"/>
              </a:spcAft>
            </a:pPr>
            <a:r>
              <a:rPr lang="es-ES" sz="1300" dirty="0" smtClean="0">
                <a:solidFill>
                  <a:srgbClr val="000000"/>
                </a:solidFill>
                <a:latin typeface="Verdana" pitchFamily="34" charset="0"/>
                <a:ea typeface="ＭＳ Ｐゴシック"/>
              </a:rPr>
              <a:t> 500,000</a:t>
            </a:r>
            <a:endParaRPr lang="es-ES" sz="1300" dirty="0">
              <a:solidFill>
                <a:srgbClr val="000000"/>
              </a:solidFill>
              <a:latin typeface="Verdana" pitchFamily="34" charset="0"/>
              <a:ea typeface="ＭＳ Ｐゴシック"/>
            </a:endParaRPr>
          </a:p>
        </p:txBody>
      </p:sp>
      <p:sp>
        <p:nvSpPr>
          <p:cNvPr id="38" name="Text Box 48"/>
          <p:cNvSpPr txBox="1">
            <a:spLocks noChangeArrowheads="1"/>
          </p:cNvSpPr>
          <p:nvPr/>
        </p:nvSpPr>
        <p:spPr bwMode="auto">
          <a:xfrm>
            <a:off x="6493443" y="4331890"/>
            <a:ext cx="720725" cy="254000"/>
          </a:xfrm>
          <a:prstGeom prst="rect">
            <a:avLst/>
          </a:prstGeom>
          <a:noFill/>
          <a:ln w="19050">
            <a:solidFill>
              <a:srgbClr val="0070C0"/>
            </a:solidFill>
            <a:miter lim="800000"/>
            <a:headEnd/>
            <a:tailEnd/>
          </a:ln>
        </p:spPr>
        <p:txBody>
          <a:bodyPr>
            <a:spAutoFit/>
          </a:bodyPr>
          <a:lstStyle/>
          <a:p>
            <a:pPr algn="ctr" defTabSz="914400" fontAlgn="base">
              <a:spcBef>
                <a:spcPct val="50000"/>
              </a:spcBef>
              <a:spcAft>
                <a:spcPct val="0"/>
              </a:spcAft>
              <a:defRPr/>
            </a:pPr>
            <a:r>
              <a:rPr lang="es-ES" sz="1000" b="1" dirty="0">
                <a:solidFill>
                  <a:srgbClr val="000000"/>
                </a:solidFill>
                <a:latin typeface="Verdana" pitchFamily="34" charset="0"/>
                <a:ea typeface="ＭＳ Ｐゴシック"/>
              </a:rPr>
              <a:t>TOTAL</a:t>
            </a:r>
          </a:p>
        </p:txBody>
      </p:sp>
      <p:sp>
        <p:nvSpPr>
          <p:cNvPr id="39" name="Text Box 49"/>
          <p:cNvSpPr txBox="1">
            <a:spLocks noChangeArrowheads="1"/>
          </p:cNvSpPr>
          <p:nvPr/>
        </p:nvSpPr>
        <p:spPr bwMode="auto">
          <a:xfrm>
            <a:off x="374151" y="1722155"/>
            <a:ext cx="1009650" cy="353943"/>
          </a:xfrm>
          <a:prstGeom prst="rect">
            <a:avLst/>
          </a:prstGeom>
          <a:noFill/>
          <a:ln w="9525">
            <a:noFill/>
            <a:miter lim="800000"/>
            <a:headEnd/>
            <a:tailEnd/>
          </a:ln>
        </p:spPr>
        <p:txBody>
          <a:bodyPr>
            <a:spAutoFit/>
          </a:bodyPr>
          <a:lstStyle/>
          <a:p>
            <a:pPr defTabSz="914400" fontAlgn="base">
              <a:spcBef>
                <a:spcPct val="50000"/>
              </a:spcBef>
              <a:spcAft>
                <a:spcPct val="0"/>
              </a:spcAft>
            </a:pPr>
            <a:r>
              <a:rPr lang="es-ES" sz="1300" dirty="0" smtClean="0">
                <a:solidFill>
                  <a:srgbClr val="000000"/>
                </a:solidFill>
                <a:latin typeface="Verdana" pitchFamily="34" charset="0"/>
                <a:ea typeface="ＭＳ Ｐゴシック"/>
              </a:rPr>
              <a:t> 300,000 </a:t>
            </a:r>
            <a:r>
              <a:rPr lang="es-ES" sz="1700" dirty="0" smtClean="0">
                <a:solidFill>
                  <a:srgbClr val="000000"/>
                </a:solidFill>
                <a:latin typeface="Verdana" pitchFamily="34" charset="0"/>
                <a:ea typeface="ＭＳ Ｐゴシック"/>
              </a:rPr>
              <a:t>  </a:t>
            </a:r>
            <a:endParaRPr lang="es-ES" sz="1700" dirty="0">
              <a:solidFill>
                <a:srgbClr val="000000"/>
              </a:solidFill>
              <a:latin typeface="Verdana" pitchFamily="34" charset="0"/>
              <a:ea typeface="ＭＳ Ｐゴシック"/>
            </a:endParaRPr>
          </a:p>
        </p:txBody>
      </p:sp>
      <p:grpSp>
        <p:nvGrpSpPr>
          <p:cNvPr id="40" name="24 Grupo"/>
          <p:cNvGrpSpPr/>
          <p:nvPr/>
        </p:nvGrpSpPr>
        <p:grpSpPr>
          <a:xfrm>
            <a:off x="1238247" y="1290107"/>
            <a:ext cx="72008" cy="642938"/>
            <a:chOff x="827584" y="1340768"/>
            <a:chExt cx="72010" cy="642938"/>
          </a:xfrm>
        </p:grpSpPr>
        <p:cxnSp>
          <p:nvCxnSpPr>
            <p:cNvPr id="41" name="16 Conector recto"/>
            <p:cNvCxnSpPr/>
            <p:nvPr/>
          </p:nvCxnSpPr>
          <p:spPr>
            <a:xfrm rot="5400000">
              <a:off x="578124" y="1662236"/>
              <a:ext cx="642938" cy="2"/>
            </a:xfrm>
            <a:prstGeom prst="line">
              <a:avLst/>
            </a:prstGeom>
            <a:noFill/>
            <a:ln w="12700" cap="flat" cmpd="sng" algn="ctr">
              <a:solidFill>
                <a:srgbClr val="000000"/>
              </a:solidFill>
              <a:prstDash val="solid"/>
            </a:ln>
            <a:effectLst/>
          </p:spPr>
        </p:cxnSp>
        <p:grpSp>
          <p:nvGrpSpPr>
            <p:cNvPr id="42" name="23 Grupo"/>
            <p:cNvGrpSpPr/>
            <p:nvPr/>
          </p:nvGrpSpPr>
          <p:grpSpPr>
            <a:xfrm>
              <a:off x="827584" y="1340768"/>
              <a:ext cx="71438" cy="642937"/>
              <a:chOff x="828154" y="1357303"/>
              <a:chExt cx="71438" cy="642937"/>
            </a:xfrm>
          </p:grpSpPr>
          <p:cxnSp>
            <p:nvCxnSpPr>
              <p:cNvPr id="43" name="18 Conector recto"/>
              <p:cNvCxnSpPr/>
              <p:nvPr/>
            </p:nvCxnSpPr>
            <p:spPr>
              <a:xfrm rot="10800000">
                <a:off x="828154" y="1357303"/>
                <a:ext cx="71438" cy="0"/>
              </a:xfrm>
              <a:prstGeom prst="line">
                <a:avLst/>
              </a:prstGeom>
              <a:noFill/>
              <a:ln w="12700" cap="flat" cmpd="sng" algn="ctr">
                <a:solidFill>
                  <a:srgbClr val="000000"/>
                </a:solidFill>
                <a:prstDash val="solid"/>
              </a:ln>
              <a:effectLst/>
            </p:spPr>
          </p:cxnSp>
          <p:cxnSp>
            <p:nvCxnSpPr>
              <p:cNvPr id="44" name="19 Conector recto"/>
              <p:cNvCxnSpPr/>
              <p:nvPr/>
            </p:nvCxnSpPr>
            <p:spPr>
              <a:xfrm rot="10800000">
                <a:off x="828154" y="2000240"/>
                <a:ext cx="71438" cy="0"/>
              </a:xfrm>
              <a:prstGeom prst="line">
                <a:avLst/>
              </a:prstGeom>
              <a:noFill/>
              <a:ln w="12700" cap="flat" cmpd="sng" algn="ctr">
                <a:solidFill>
                  <a:srgbClr val="000000"/>
                </a:solidFill>
                <a:prstDash val="solid"/>
              </a:ln>
              <a:effectLst/>
            </p:spPr>
          </p:cxnSp>
          <p:cxnSp>
            <p:nvCxnSpPr>
              <p:cNvPr id="45" name="20 Conector recto"/>
              <p:cNvCxnSpPr/>
              <p:nvPr/>
            </p:nvCxnSpPr>
            <p:spPr>
              <a:xfrm rot="10800000">
                <a:off x="828154" y="1714487"/>
                <a:ext cx="71438" cy="0"/>
              </a:xfrm>
              <a:prstGeom prst="line">
                <a:avLst/>
              </a:prstGeom>
              <a:noFill/>
              <a:ln w="12700" cap="flat" cmpd="sng" algn="ctr">
                <a:solidFill>
                  <a:srgbClr val="000000"/>
                </a:solidFill>
                <a:prstDash val="solid"/>
              </a:ln>
              <a:effectLst/>
            </p:spPr>
          </p:cxnSp>
        </p:grpSp>
      </p:grpSp>
      <p:graphicFrame>
        <p:nvGraphicFramePr>
          <p:cNvPr id="46" name="Group 68"/>
          <p:cNvGraphicFramePr>
            <a:graphicFrameLocks noGrp="1"/>
          </p:cNvGraphicFramePr>
          <p:nvPr>
            <p:extLst>
              <p:ext uri="{D42A27DB-BD31-4B8C-83A1-F6EECF244321}">
                <p14:modId xmlns:p14="http://schemas.microsoft.com/office/powerpoint/2010/main" val="2186025898"/>
              </p:ext>
            </p:extLst>
          </p:nvPr>
        </p:nvGraphicFramePr>
        <p:xfrm>
          <a:off x="388962" y="4643223"/>
          <a:ext cx="6825204" cy="1407161"/>
        </p:xfrm>
        <a:graphic>
          <a:graphicData uri="http://schemas.openxmlformats.org/drawingml/2006/table">
            <a:tbl>
              <a:tblPr/>
              <a:tblGrid>
                <a:gridCol w="1194611"/>
                <a:gridCol w="915322"/>
                <a:gridCol w="884453"/>
                <a:gridCol w="1031862"/>
                <a:gridCol w="1047419"/>
                <a:gridCol w="942601"/>
                <a:gridCol w="808936"/>
              </a:tblGrid>
              <a:tr h="29368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100" b="1" i="0" u="none" strike="noStrike" cap="none" normalizeH="0" baseline="0" dirty="0" smtClean="0">
                          <a:ln>
                            <a:noFill/>
                          </a:ln>
                          <a:solidFill>
                            <a:schemeClr val="bg1"/>
                          </a:solidFill>
                          <a:effectLst/>
                          <a:latin typeface="Arial" charset="0"/>
                        </a:rPr>
                        <a:t>DIC – 16 RR7</a:t>
                      </a:r>
                      <a:endParaRPr kumimoji="0" lang="es-ES" sz="1100" b="1" i="0" u="none" strike="noStrike" cap="none" normalizeH="0" baseline="0" dirty="0" smtClean="0">
                        <a:ln>
                          <a:noFill/>
                        </a:ln>
                        <a:solidFill>
                          <a:schemeClr val="bg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gradFill flip="none" rotWithShape="1">
                      <a:gsLst>
                        <a:gs pos="0">
                          <a:srgbClr val="000000"/>
                        </a:gs>
                        <a:gs pos="50000">
                          <a:srgbClr val="6699FF"/>
                        </a:gs>
                        <a:gs pos="97000">
                          <a:srgbClr val="000000"/>
                        </a:gs>
                      </a:gsLst>
                      <a:lin ang="16200000" scaled="1"/>
                      <a:tileRect/>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172,180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19,286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68,345</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90,575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64,407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414,793</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90513">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MX" sz="1100" b="1" i="0" u="none" strike="noStrike" cap="none" normalizeH="0" baseline="0" dirty="0" smtClean="0">
                          <a:ln>
                            <a:noFill/>
                          </a:ln>
                          <a:solidFill>
                            <a:schemeClr val="tx1"/>
                          </a:solidFill>
                          <a:effectLst/>
                          <a:latin typeface="Arial" charset="0"/>
                        </a:rPr>
                        <a:t>DIC -  15 SIF</a:t>
                      </a:r>
                      <a:endParaRPr kumimoji="0" lang="es-ES" sz="1100" b="1" i="0" u="none" strike="noStrike" cap="none" normalizeH="0" baseline="0" dirty="0" smtClean="0">
                        <a:ln>
                          <a:noFill/>
                        </a:ln>
                        <a:solidFill>
                          <a:schemeClr val="tx1"/>
                        </a:solidFill>
                        <a:effectLst/>
                        <a:latin typeface="Arial" charset="0"/>
                      </a:endParaRP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gradFill flip="none" rotWithShape="1">
                      <a:gsLst>
                        <a:gs pos="9000">
                          <a:srgbClr val="808080">
                            <a:lumMod val="50000"/>
                          </a:srgbClr>
                        </a:gs>
                        <a:gs pos="52000">
                          <a:srgbClr val="FFFFFF">
                            <a:lumMod val="85000"/>
                          </a:srgbClr>
                        </a:gs>
                        <a:gs pos="93000">
                          <a:srgbClr val="808080">
                            <a:lumMod val="50000"/>
                          </a:srgbClr>
                        </a:gs>
                      </a:gsLst>
                      <a:lin ang="16200000" scaled="1"/>
                      <a:tileRect/>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159,199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19,719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59,161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75,641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69,307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383,027</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4765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charset="0"/>
                        </a:rPr>
                        <a:t>INCREMENTO</a:t>
                      </a:r>
                      <a:endParaRPr kumimoji="0" lang="es-ES" sz="900" b="1"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12,980</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(433)</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9,184</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14,934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(4,900)</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31,766</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21599">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charset="0"/>
                        </a:rPr>
                        <a:t>% CREC.</a:t>
                      </a:r>
                      <a:endParaRPr kumimoji="0" lang="es-ES" sz="900" b="1"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8.2</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(2.2)</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15.5</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19.7</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(7.1)</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8.3</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21599">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Arial"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47" name="Text Box 80"/>
          <p:cNvSpPr txBox="1">
            <a:spLocks noChangeArrowheads="1"/>
          </p:cNvSpPr>
          <p:nvPr/>
        </p:nvSpPr>
        <p:spPr bwMode="auto">
          <a:xfrm>
            <a:off x="7375831" y="3844169"/>
            <a:ext cx="1584325" cy="396875"/>
          </a:xfrm>
          <a:prstGeom prst="rect">
            <a:avLst/>
          </a:prstGeom>
          <a:noFill/>
          <a:ln w="19050">
            <a:solidFill>
              <a:srgbClr val="0070C0"/>
            </a:solidFill>
            <a:miter lim="800000"/>
            <a:headEnd/>
            <a:tailEnd/>
          </a:ln>
        </p:spPr>
        <p:txBody>
          <a:bodyPr>
            <a:spAutoFit/>
          </a:bodyPr>
          <a:lstStyle/>
          <a:p>
            <a:pPr algn="ctr" defTabSz="914400" fontAlgn="base">
              <a:spcBef>
                <a:spcPct val="50000"/>
              </a:spcBef>
              <a:spcAft>
                <a:spcPct val="0"/>
              </a:spcAft>
              <a:defRPr/>
            </a:pPr>
            <a:r>
              <a:rPr lang="es-ES" sz="1000" b="1" dirty="0">
                <a:solidFill>
                  <a:srgbClr val="000000"/>
                </a:solidFill>
                <a:latin typeface="Verdana" pitchFamily="34" charset="0"/>
                <a:ea typeface="ＭＳ Ｐゴシック"/>
              </a:rPr>
              <a:t>CONCILIACIÓN PEMEX</a:t>
            </a:r>
          </a:p>
        </p:txBody>
      </p:sp>
      <p:sp>
        <p:nvSpPr>
          <p:cNvPr id="48" name="Text Box 78"/>
          <p:cNvSpPr txBox="1">
            <a:spLocks noChangeArrowheads="1"/>
          </p:cNvSpPr>
          <p:nvPr/>
        </p:nvSpPr>
        <p:spPr bwMode="auto">
          <a:xfrm>
            <a:off x="7404716" y="4331891"/>
            <a:ext cx="720725" cy="244475"/>
          </a:xfrm>
          <a:prstGeom prst="rect">
            <a:avLst/>
          </a:prstGeom>
          <a:noFill/>
          <a:ln w="19050">
            <a:solidFill>
              <a:srgbClr val="0070C0"/>
            </a:solidFill>
            <a:miter lim="800000"/>
            <a:headEnd/>
            <a:tailEnd/>
          </a:ln>
        </p:spPr>
        <p:txBody>
          <a:bodyPr>
            <a:spAutoFit/>
          </a:bodyPr>
          <a:lstStyle/>
          <a:p>
            <a:pPr algn="ctr" defTabSz="914400" fontAlgn="base">
              <a:spcBef>
                <a:spcPct val="50000"/>
              </a:spcBef>
              <a:spcAft>
                <a:spcPct val="0"/>
              </a:spcAft>
              <a:defRPr/>
            </a:pPr>
            <a:r>
              <a:rPr lang="es-ES" sz="1000" b="1" dirty="0">
                <a:solidFill>
                  <a:srgbClr val="000000"/>
                </a:solidFill>
                <a:latin typeface="Verdana" pitchFamily="34" charset="0"/>
                <a:ea typeface="ＭＳ Ｐゴシック"/>
              </a:rPr>
              <a:t>Dñ S/A</a:t>
            </a:r>
          </a:p>
        </p:txBody>
      </p:sp>
      <p:sp>
        <p:nvSpPr>
          <p:cNvPr id="49" name="Text Box 79"/>
          <p:cNvSpPr txBox="1">
            <a:spLocks noChangeArrowheads="1"/>
          </p:cNvSpPr>
          <p:nvPr/>
        </p:nvSpPr>
        <p:spPr bwMode="auto">
          <a:xfrm>
            <a:off x="8273337" y="4331890"/>
            <a:ext cx="720725" cy="244475"/>
          </a:xfrm>
          <a:prstGeom prst="rect">
            <a:avLst/>
          </a:prstGeom>
          <a:noFill/>
          <a:ln w="19050">
            <a:solidFill>
              <a:srgbClr val="0070C0"/>
            </a:solidFill>
            <a:miter lim="800000"/>
            <a:headEnd/>
            <a:tailEnd/>
          </a:ln>
        </p:spPr>
        <p:txBody>
          <a:bodyPr>
            <a:spAutoFit/>
          </a:bodyPr>
          <a:lstStyle/>
          <a:p>
            <a:pPr algn="ctr" defTabSz="914400" fontAlgn="base">
              <a:spcBef>
                <a:spcPct val="50000"/>
              </a:spcBef>
              <a:spcAft>
                <a:spcPct val="0"/>
              </a:spcAft>
              <a:defRPr/>
            </a:pPr>
            <a:r>
              <a:rPr lang="es-ES" sz="1000" b="1" dirty="0">
                <a:solidFill>
                  <a:srgbClr val="000000"/>
                </a:solidFill>
                <a:latin typeface="Verdana" pitchFamily="34" charset="0"/>
                <a:ea typeface="ＭＳ Ｐゴシック"/>
              </a:rPr>
              <a:t>TOTAL</a:t>
            </a:r>
          </a:p>
        </p:txBody>
      </p:sp>
      <p:graphicFrame>
        <p:nvGraphicFramePr>
          <p:cNvPr id="50" name="Group 112"/>
          <p:cNvGraphicFramePr>
            <a:graphicFrameLocks noGrp="1"/>
          </p:cNvGraphicFramePr>
          <p:nvPr>
            <p:extLst>
              <p:ext uri="{D42A27DB-BD31-4B8C-83A1-F6EECF244321}">
                <p14:modId xmlns:p14="http://schemas.microsoft.com/office/powerpoint/2010/main" val="1139303536"/>
              </p:ext>
            </p:extLst>
          </p:nvPr>
        </p:nvGraphicFramePr>
        <p:xfrm>
          <a:off x="7320392" y="4640708"/>
          <a:ext cx="1728788" cy="1136334"/>
        </p:xfrm>
        <a:graphic>
          <a:graphicData uri="http://schemas.openxmlformats.org/drawingml/2006/table">
            <a:tbl>
              <a:tblPr/>
              <a:tblGrid>
                <a:gridCol w="865188"/>
                <a:gridCol w="863600"/>
              </a:tblGrid>
              <a:tr h="31273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67,718</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418,103</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7463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65,750</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379,470</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7463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1,968</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38,634</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52413">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3.0</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10.2</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bl>
          </a:graphicData>
        </a:graphic>
      </p:graphicFrame>
      <p:sp>
        <p:nvSpPr>
          <p:cNvPr id="51" name="Text Box 104"/>
          <p:cNvSpPr txBox="1">
            <a:spLocks noChangeArrowheads="1"/>
          </p:cNvSpPr>
          <p:nvPr/>
        </p:nvSpPr>
        <p:spPr bwMode="auto">
          <a:xfrm>
            <a:off x="374151" y="5853856"/>
            <a:ext cx="7488832" cy="461665"/>
          </a:xfrm>
          <a:prstGeom prst="rect">
            <a:avLst/>
          </a:prstGeom>
          <a:noFill/>
          <a:ln w="19050">
            <a:solidFill>
              <a:srgbClr val="6699FF"/>
            </a:solidFill>
            <a:miter lim="800000"/>
            <a:headEnd/>
            <a:tailEnd/>
          </a:ln>
        </p:spPr>
        <p:txBody>
          <a:bodyPr wrap="square">
            <a:spAutoFit/>
          </a:bodyPr>
          <a:lstStyle/>
          <a:p>
            <a:pPr algn="just" defTabSz="914400" fontAlgn="base">
              <a:spcBef>
                <a:spcPct val="0"/>
              </a:spcBef>
              <a:spcAft>
                <a:spcPct val="0"/>
              </a:spcAft>
            </a:pPr>
            <a:r>
              <a:rPr lang="es-MX" sz="1200" b="1" dirty="0">
                <a:solidFill>
                  <a:srgbClr val="000000"/>
                </a:solidFill>
                <a:latin typeface="Arial"/>
                <a:ea typeface="ＭＳ Ｐゴシック"/>
              </a:rPr>
              <a:t>EN TÉRMINOS REALES, EL INCREMENTO DEL MERCADO ES DEL </a:t>
            </a:r>
            <a:r>
              <a:rPr lang="es-MX" sz="1200" b="1" dirty="0" smtClean="0">
                <a:solidFill>
                  <a:srgbClr val="000000"/>
                </a:solidFill>
                <a:latin typeface="Arial"/>
                <a:ea typeface="ＭＳ Ｐゴシック"/>
              </a:rPr>
              <a:t>4.8%</a:t>
            </a:r>
            <a:r>
              <a:rPr lang="es-MX" sz="1200" b="1" dirty="0" smtClean="0">
                <a:solidFill>
                  <a:srgbClr val="000000"/>
                </a:solidFill>
                <a:latin typeface="Verdana" pitchFamily="34" charset="0"/>
                <a:ea typeface="ＭＳ Ｐゴシック"/>
              </a:rPr>
              <a:t>;  </a:t>
            </a:r>
            <a:r>
              <a:rPr lang="es-MX" sz="1200" b="1" dirty="0">
                <a:solidFill>
                  <a:srgbClr val="000000"/>
                </a:solidFill>
                <a:latin typeface="Arial"/>
                <a:ea typeface="ＭＳ Ｐゴシック"/>
              </a:rPr>
              <a:t>CON EL EJERCICIO DE CONCILIACIÓN DE LA EMISIÓN DE PEMEX, ÉSTE REPRESENTA  UN INC. DEL </a:t>
            </a:r>
            <a:r>
              <a:rPr lang="es-MX" sz="1200" b="1" dirty="0" smtClean="0">
                <a:solidFill>
                  <a:srgbClr val="000000"/>
                </a:solidFill>
                <a:latin typeface="Arial"/>
                <a:ea typeface="ＭＳ Ｐゴシック"/>
              </a:rPr>
              <a:t>6.6%</a:t>
            </a:r>
            <a:endParaRPr lang="es-ES" sz="1200" b="1" dirty="0">
              <a:solidFill>
                <a:srgbClr val="000000"/>
              </a:solidFill>
              <a:latin typeface="Arial"/>
              <a:ea typeface="ＭＳ Ｐゴシック"/>
            </a:endParaRPr>
          </a:p>
        </p:txBody>
      </p:sp>
    </p:spTree>
    <p:extLst>
      <p:ext uri="{BB962C8B-B14F-4D97-AF65-F5344CB8AC3E}">
        <p14:creationId xmlns:p14="http://schemas.microsoft.com/office/powerpoint/2010/main" val="2184354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3DE008A-60C3-3E45-BADA-CD0D7988EA5A}" type="slidenum">
              <a:rPr lang="en-US" smtClean="0"/>
              <a:pPr/>
              <a:t>4</a:t>
            </a:fld>
            <a:endParaRPr lang="en-US" dirty="0"/>
          </a:p>
        </p:txBody>
      </p:sp>
      <p:sp>
        <p:nvSpPr>
          <p:cNvPr id="2" name="Rectángulo 1"/>
          <p:cNvSpPr/>
          <p:nvPr/>
        </p:nvSpPr>
        <p:spPr>
          <a:xfrm>
            <a:off x="174812" y="220542"/>
            <a:ext cx="4572000" cy="615553"/>
          </a:xfrm>
          <a:prstGeom prst="rect">
            <a:avLst/>
          </a:prstGeom>
        </p:spPr>
        <p:txBody>
          <a:bodyPr>
            <a:spAutoFit/>
          </a:bodyPr>
          <a:lstStyle/>
          <a:p>
            <a:r>
              <a:rPr lang="es-ES_tradnl" sz="2000" b="1" dirty="0">
                <a:solidFill>
                  <a:schemeClr val="bg1"/>
                </a:solidFill>
                <a:latin typeface="Arial" panose="020B0604020202020204" pitchFamily="34" charset="0"/>
                <a:cs typeface="Arial" panose="020B0604020202020204" pitchFamily="34" charset="0"/>
              </a:rPr>
              <a:t>PRIMAS DIRECTAS DE VIDA  </a:t>
            </a:r>
            <a:br>
              <a:rPr lang="es-ES_tradnl" sz="2000" b="1" dirty="0">
                <a:solidFill>
                  <a:schemeClr val="bg1"/>
                </a:solidFill>
                <a:latin typeface="Arial" panose="020B0604020202020204" pitchFamily="34" charset="0"/>
                <a:cs typeface="Arial" panose="020B0604020202020204" pitchFamily="34" charset="0"/>
              </a:rPr>
            </a:br>
            <a:r>
              <a:rPr lang="es-ES_tradnl" sz="1400" b="1" dirty="0">
                <a:solidFill>
                  <a:schemeClr val="bg1"/>
                </a:solidFill>
                <a:latin typeface="Arial" panose="020B0604020202020204" pitchFamily="34" charset="0"/>
                <a:cs typeface="Arial" panose="020B0604020202020204" pitchFamily="34" charset="0"/>
              </a:rPr>
              <a:t>(MILLONES DE PESOS)</a:t>
            </a:r>
            <a:endParaRPr lang="es-MX" sz="2000" dirty="0">
              <a:solidFill>
                <a:schemeClr val="bg1"/>
              </a:solidFill>
              <a:latin typeface="Arial" panose="020B0604020202020204" pitchFamily="34" charset="0"/>
              <a:cs typeface="Arial" panose="020B0604020202020204" pitchFamily="34" charset="0"/>
            </a:endParaRPr>
          </a:p>
        </p:txBody>
      </p:sp>
      <p:sp>
        <p:nvSpPr>
          <p:cNvPr id="9" name="Text Box 104"/>
          <p:cNvSpPr txBox="1">
            <a:spLocks noChangeArrowheads="1"/>
          </p:cNvSpPr>
          <p:nvPr/>
        </p:nvSpPr>
        <p:spPr bwMode="auto">
          <a:xfrm>
            <a:off x="235627" y="6014316"/>
            <a:ext cx="7300564" cy="646331"/>
          </a:xfrm>
          <a:prstGeom prst="rect">
            <a:avLst/>
          </a:prstGeom>
          <a:solidFill>
            <a:schemeClr val="bg1"/>
          </a:solidFill>
          <a:ln w="19050">
            <a:solidFill>
              <a:srgbClr val="6699FF"/>
            </a:solidFill>
            <a:miter lim="800000"/>
            <a:headEnd/>
            <a:tailEnd/>
          </a:ln>
        </p:spPr>
        <p:txBody>
          <a:bodyPr wrap="square">
            <a:spAutoFit/>
          </a:bodyPr>
          <a:lstStyle/>
          <a:p>
            <a:pPr algn="just" defTabSz="914400" fontAlgn="base">
              <a:spcBef>
                <a:spcPct val="0"/>
              </a:spcBef>
              <a:spcAft>
                <a:spcPct val="0"/>
              </a:spcAft>
            </a:pPr>
            <a:r>
              <a:rPr lang="es-MX" sz="1200" b="1" dirty="0">
                <a:solidFill>
                  <a:srgbClr val="000000"/>
                </a:solidFill>
                <a:latin typeface="Arial"/>
                <a:ea typeface="ＭＳ Ｐゴシック"/>
              </a:rPr>
              <a:t>EL EFECTO DE LA ANUALIZACIÓN DE LOS PRODUCTOS DE CORTO Y LARGO PLAZO IMPACTA EN EL INCREMENTO EN EL RAMO DE VIDA, POR LO QUE EL </a:t>
            </a:r>
            <a:r>
              <a:rPr lang="es-MX" sz="1200" b="1" dirty="0" smtClean="0">
                <a:solidFill>
                  <a:srgbClr val="000000"/>
                </a:solidFill>
                <a:latin typeface="Arial"/>
                <a:ea typeface="ＭＳ Ｐゴシック"/>
              </a:rPr>
              <a:t>CRECIMIENTO CON BASES IGUALES, ES DE 8.2</a:t>
            </a:r>
            <a:endParaRPr lang="es-ES" sz="1200" b="1" dirty="0">
              <a:solidFill>
                <a:srgbClr val="000000"/>
              </a:solidFill>
              <a:latin typeface="Arial"/>
              <a:ea typeface="ＭＳ Ｐゴシック"/>
            </a:endParaRPr>
          </a:p>
        </p:txBody>
      </p:sp>
      <p:graphicFrame>
        <p:nvGraphicFramePr>
          <p:cNvPr id="10" name="Object 3"/>
          <p:cNvGraphicFramePr>
            <a:graphicFrameLocks noChangeAspect="1"/>
          </p:cNvGraphicFramePr>
          <p:nvPr>
            <p:extLst>
              <p:ext uri="{D42A27DB-BD31-4B8C-83A1-F6EECF244321}">
                <p14:modId xmlns:p14="http://schemas.microsoft.com/office/powerpoint/2010/main" val="2738562776"/>
              </p:ext>
            </p:extLst>
          </p:nvPr>
        </p:nvGraphicFramePr>
        <p:xfrm>
          <a:off x="251520" y="1051872"/>
          <a:ext cx="7056784" cy="3312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7 Tabla"/>
          <p:cNvGraphicFramePr>
            <a:graphicFrameLocks noGrp="1"/>
          </p:cNvGraphicFramePr>
          <p:nvPr>
            <p:extLst>
              <p:ext uri="{D42A27DB-BD31-4B8C-83A1-F6EECF244321}">
                <p14:modId xmlns:p14="http://schemas.microsoft.com/office/powerpoint/2010/main" val="2117430641"/>
              </p:ext>
            </p:extLst>
          </p:nvPr>
        </p:nvGraphicFramePr>
        <p:xfrm>
          <a:off x="179512" y="4364240"/>
          <a:ext cx="7200800" cy="1368152"/>
        </p:xfrm>
        <a:graphic>
          <a:graphicData uri="http://schemas.openxmlformats.org/drawingml/2006/table">
            <a:tbl>
              <a:tblPr/>
              <a:tblGrid>
                <a:gridCol w="1471131"/>
                <a:gridCol w="1409189"/>
                <a:gridCol w="1440160"/>
                <a:gridCol w="1584176"/>
                <a:gridCol w="1296144"/>
              </a:tblGrid>
              <a:tr h="34203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rPr>
                        <a:t>DIC – 16 RR7</a:t>
                      </a:r>
                      <a:endParaRPr kumimoji="0" lang="es-ES" sz="1200" b="1" i="0" u="none" strike="noStrike" cap="none" normalizeH="0" baseline="0" dirty="0" smtClean="0">
                        <a:ln>
                          <a:noFill/>
                        </a:ln>
                        <a:solidFill>
                          <a:schemeClr val="bg1"/>
                        </a:solidFill>
                        <a:effectLst/>
                        <a:latin typeface="Arial" charset="0"/>
                      </a:endParaRPr>
                    </a:p>
                  </a:txBody>
                  <a:tcPr marL="9525" marR="9525" marT="9525" marB="0" anchor="ctr">
                    <a:lnL>
                      <a:noFill/>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gradFill>
                      <a:gsLst>
                        <a:gs pos="1000">
                          <a:srgbClr val="000000"/>
                        </a:gs>
                        <a:gs pos="50000">
                          <a:srgbClr val="6699FF"/>
                        </a:gs>
                        <a:gs pos="100000">
                          <a:srgbClr val="000000"/>
                        </a:gs>
                      </a:gsLst>
                      <a:lin ang="162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120,170</a:t>
                      </a:r>
                      <a:endParaRPr lang="es-MX" sz="1200" b="1" i="0" u="none" strike="noStrike"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62,158</a:t>
                      </a:r>
                      <a:endParaRPr lang="es-MX" sz="1200" b="1" i="0" u="none" strike="noStrike"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3,998</a:t>
                      </a:r>
                      <a:endParaRPr lang="es-MX" sz="1200" b="1" i="0" u="none" strike="noStrike"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186,327</a:t>
                      </a:r>
                      <a:endParaRPr lang="es-MX" sz="1200" b="1" i="0" u="none" strike="noStrike"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a:noFill/>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4203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MX" sz="1200" b="1" i="0" u="none" strike="noStrike" cap="none" normalizeH="0" baseline="0" dirty="0" smtClean="0">
                          <a:ln>
                            <a:noFill/>
                          </a:ln>
                          <a:solidFill>
                            <a:schemeClr val="tx1"/>
                          </a:solidFill>
                          <a:effectLst/>
                          <a:latin typeface="Arial" charset="0"/>
                        </a:rPr>
                        <a:t>DIC - 15 SIF</a:t>
                      </a:r>
                      <a:endParaRPr kumimoji="0" lang="es-ES" sz="1200" b="1" i="0" u="none" strike="noStrike" cap="none" normalizeH="0" baseline="0" dirty="0" smtClean="0">
                        <a:ln>
                          <a:noFill/>
                        </a:ln>
                        <a:solidFill>
                          <a:schemeClr val="tx1"/>
                        </a:solidFill>
                        <a:effectLst/>
                        <a:latin typeface="Arial" charset="0"/>
                      </a:endParaRPr>
                    </a:p>
                  </a:txBody>
                  <a:tcPr marL="9525" marR="9525" marT="9525" marB="0" anchor="ctr">
                    <a:lnL>
                      <a:noFill/>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gradFill>
                      <a:gsLst>
                        <a:gs pos="11000">
                          <a:srgbClr val="808080">
                            <a:lumMod val="75000"/>
                          </a:srgbClr>
                        </a:gs>
                        <a:gs pos="50000">
                          <a:srgbClr val="FFFFFF">
                            <a:lumMod val="85000"/>
                          </a:srgbClr>
                        </a:gs>
                        <a:gs pos="90000">
                          <a:srgbClr val="808080">
                            <a:lumMod val="75000"/>
                          </a:srgbClr>
                        </a:gs>
                      </a:gsLst>
                      <a:lin ang="162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mn-lt"/>
                        </a:rPr>
                        <a:t>101,071</a:t>
                      </a:r>
                      <a:endParaRPr lang="es-MX" sz="12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51,387</a:t>
                      </a:r>
                      <a:endParaRPr lang="es-MX" sz="1200" b="1" i="0" u="none" strike="noStrike"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mn-lt"/>
                        </a:rPr>
                        <a:t>6,742</a:t>
                      </a:r>
                      <a:endParaRPr lang="es-MX" sz="12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mn-lt"/>
                        </a:rPr>
                        <a:t>159,199</a:t>
                      </a:r>
                      <a:endParaRPr lang="es-MX" sz="1200" b="1" i="0" u="none" strike="noStrike" dirty="0">
                        <a:solidFill>
                          <a:srgbClr val="000000"/>
                        </a:solidFill>
                        <a:latin typeface="+mn-lt"/>
                      </a:endParaRPr>
                    </a:p>
                  </a:txBody>
                  <a:tcPr marL="9525" marR="9525" marT="9525" marB="0" anchor="ctr">
                    <a:lnL w="12700" cap="flat" cmpd="sng" algn="ctr">
                      <a:noFill/>
                      <a:prstDash val="solid"/>
                      <a:round/>
                      <a:headEnd type="none" w="med" len="med"/>
                      <a:tailEnd type="none" w="med" len="med"/>
                    </a:lnL>
                    <a:lnR>
                      <a:noFill/>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4203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a:solidFill>
                            <a:srgbClr val="000000"/>
                          </a:solidFill>
                          <a:latin typeface="Arial"/>
                        </a:rPr>
                        <a:t>INCREMENTO</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19,100</a:t>
                      </a:r>
                      <a:endParaRPr lang="es-MX" sz="1200" b="1" i="0" u="none" strike="noStrike"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10,771</a:t>
                      </a:r>
                      <a:endParaRPr lang="es-MX" sz="1200" b="1" i="0" u="none" strike="noStrike"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(2,744)</a:t>
                      </a:r>
                      <a:endParaRPr lang="es-MX" sz="1200" b="1" i="0" u="none" strike="noStrike"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27,127</a:t>
                      </a:r>
                      <a:endParaRPr lang="es-MX" sz="1200" b="1" i="0" u="none" strike="noStrike"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a:noFill/>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4203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a:solidFill>
                            <a:srgbClr val="000000"/>
                          </a:solidFill>
                          <a:latin typeface="Arial"/>
                        </a:rPr>
                        <a:t>% CREC.</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18.9</a:t>
                      </a:r>
                      <a:endParaRPr lang="es-MX" sz="1200" b="1" i="0" u="none" strike="noStrike"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21.0</a:t>
                      </a:r>
                      <a:endParaRPr lang="es-MX" sz="1200" b="1" i="0" u="none" strike="noStrike"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(40.7)</a:t>
                      </a:r>
                      <a:endParaRPr lang="es-MX" sz="1200" b="1" i="0" u="none" strike="noStrike"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17.0</a:t>
                      </a:r>
                      <a:endParaRPr lang="es-MX" sz="1200" b="1" i="0" u="none" strike="noStrike" dirty="0">
                        <a:solidFill>
                          <a:srgbClr val="000000"/>
                        </a:solidFill>
                        <a:latin typeface="Arial"/>
                      </a:endParaRPr>
                    </a:p>
                  </a:txBody>
                  <a:tcPr marL="9525" marR="9525" marT="9525" marB="0" anchor="ctr">
                    <a:lnL w="12700" cap="flat" cmpd="sng" algn="ctr">
                      <a:noFill/>
                      <a:prstDash val="solid"/>
                      <a:round/>
                      <a:headEnd type="none" w="med" len="med"/>
                      <a:tailEnd type="none" w="med" len="med"/>
                    </a:lnL>
                    <a:lnR>
                      <a:noFill/>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2" name="Text Box 78"/>
          <p:cNvSpPr txBox="1">
            <a:spLocks noChangeArrowheads="1"/>
          </p:cNvSpPr>
          <p:nvPr/>
        </p:nvSpPr>
        <p:spPr bwMode="auto">
          <a:xfrm>
            <a:off x="7536191" y="3575937"/>
            <a:ext cx="1436925" cy="246221"/>
          </a:xfrm>
          <a:prstGeom prst="rect">
            <a:avLst/>
          </a:prstGeom>
          <a:noFill/>
          <a:ln w="19050">
            <a:solidFill>
              <a:srgbClr val="0070C0"/>
            </a:solidFill>
            <a:miter lim="800000"/>
            <a:headEnd/>
            <a:tailEnd/>
          </a:ln>
        </p:spPr>
        <p:txBody>
          <a:bodyPr wrap="square">
            <a:spAutoFit/>
          </a:bodyPr>
          <a:lstStyle/>
          <a:p>
            <a:pPr algn="ctr" defTabSz="914400" fontAlgn="base">
              <a:spcBef>
                <a:spcPct val="50000"/>
              </a:spcBef>
              <a:spcAft>
                <a:spcPct val="0"/>
              </a:spcAft>
              <a:defRPr/>
            </a:pPr>
            <a:r>
              <a:rPr lang="es-ES" sz="1000" b="1" dirty="0" smtClean="0">
                <a:solidFill>
                  <a:srgbClr val="000000"/>
                </a:solidFill>
                <a:latin typeface="Verdana" pitchFamily="34" charset="0"/>
                <a:ea typeface="ＭＳ Ｐゴシック"/>
              </a:rPr>
              <a:t>Anualización</a:t>
            </a:r>
            <a:endParaRPr lang="es-ES" sz="1000" b="1" dirty="0">
              <a:solidFill>
                <a:srgbClr val="000000"/>
              </a:solidFill>
              <a:latin typeface="Verdana" pitchFamily="34" charset="0"/>
              <a:ea typeface="ＭＳ Ｐゴシック"/>
            </a:endParaRPr>
          </a:p>
        </p:txBody>
      </p:sp>
      <p:sp>
        <p:nvSpPr>
          <p:cNvPr id="13" name="Text Box 79"/>
          <p:cNvSpPr txBox="1">
            <a:spLocks noChangeArrowheads="1"/>
          </p:cNvSpPr>
          <p:nvPr/>
        </p:nvSpPr>
        <p:spPr bwMode="auto">
          <a:xfrm>
            <a:off x="8161637" y="3919416"/>
            <a:ext cx="913596" cy="338554"/>
          </a:xfrm>
          <a:prstGeom prst="rect">
            <a:avLst/>
          </a:prstGeom>
          <a:noFill/>
          <a:ln w="19050">
            <a:solidFill>
              <a:srgbClr val="0070C0"/>
            </a:solidFill>
            <a:miter lim="800000"/>
            <a:headEnd/>
            <a:tailEnd/>
          </a:ln>
        </p:spPr>
        <p:txBody>
          <a:bodyPr wrap="square">
            <a:spAutoFit/>
          </a:bodyPr>
          <a:lstStyle/>
          <a:p>
            <a:pPr algn="ctr" defTabSz="914400" fontAlgn="base">
              <a:spcBef>
                <a:spcPct val="50000"/>
              </a:spcBef>
              <a:spcAft>
                <a:spcPct val="0"/>
              </a:spcAft>
              <a:defRPr/>
            </a:pPr>
            <a:r>
              <a:rPr lang="es-ES" sz="800" b="1" dirty="0" smtClean="0">
                <a:solidFill>
                  <a:srgbClr val="000000"/>
                </a:solidFill>
                <a:latin typeface="Verdana" pitchFamily="34" charset="0"/>
                <a:ea typeface="ＭＳ Ｐゴシック"/>
              </a:rPr>
              <a:t>TOTAL s/Anualiz.</a:t>
            </a:r>
            <a:endParaRPr lang="es-ES" sz="800" b="1" dirty="0">
              <a:solidFill>
                <a:srgbClr val="000000"/>
              </a:solidFill>
              <a:latin typeface="Verdana" pitchFamily="34" charset="0"/>
              <a:ea typeface="ＭＳ Ｐゴシック"/>
            </a:endParaRPr>
          </a:p>
        </p:txBody>
      </p:sp>
      <p:sp>
        <p:nvSpPr>
          <p:cNvPr id="14" name="Text Box 79"/>
          <p:cNvSpPr txBox="1">
            <a:spLocks noChangeArrowheads="1"/>
          </p:cNvSpPr>
          <p:nvPr/>
        </p:nvSpPr>
        <p:spPr bwMode="auto">
          <a:xfrm>
            <a:off x="7374930" y="3932059"/>
            <a:ext cx="720080" cy="338554"/>
          </a:xfrm>
          <a:prstGeom prst="rect">
            <a:avLst/>
          </a:prstGeom>
          <a:noFill/>
          <a:ln w="19050">
            <a:solidFill>
              <a:srgbClr val="0070C0"/>
            </a:solidFill>
            <a:miter lim="800000"/>
            <a:headEnd/>
            <a:tailEnd/>
          </a:ln>
        </p:spPr>
        <p:txBody>
          <a:bodyPr wrap="square">
            <a:spAutoFit/>
          </a:bodyPr>
          <a:lstStyle/>
          <a:p>
            <a:pPr algn="ctr" defTabSz="914400" fontAlgn="base">
              <a:spcBef>
                <a:spcPct val="50000"/>
              </a:spcBef>
              <a:spcAft>
                <a:spcPct val="0"/>
              </a:spcAft>
              <a:defRPr/>
            </a:pPr>
            <a:r>
              <a:rPr lang="es-ES" sz="800" b="1" dirty="0" smtClean="0">
                <a:solidFill>
                  <a:srgbClr val="000000"/>
                </a:solidFill>
                <a:latin typeface="Verdana" pitchFamily="34" charset="0"/>
                <a:ea typeface="ＭＳ Ｐゴシック"/>
              </a:rPr>
              <a:t>C y L Plazo</a:t>
            </a:r>
            <a:endParaRPr lang="es-ES" sz="800" b="1" dirty="0">
              <a:solidFill>
                <a:srgbClr val="000000"/>
              </a:solidFill>
              <a:latin typeface="Verdana" pitchFamily="34" charset="0"/>
              <a:ea typeface="ＭＳ Ｐゴシック"/>
            </a:endParaRPr>
          </a:p>
        </p:txBody>
      </p:sp>
      <p:graphicFrame>
        <p:nvGraphicFramePr>
          <p:cNvPr id="15" name="Group 112"/>
          <p:cNvGraphicFramePr>
            <a:graphicFrameLocks noGrp="1"/>
          </p:cNvGraphicFramePr>
          <p:nvPr>
            <p:extLst>
              <p:ext uri="{D42A27DB-BD31-4B8C-83A1-F6EECF244321}">
                <p14:modId xmlns:p14="http://schemas.microsoft.com/office/powerpoint/2010/main" val="2537259652"/>
              </p:ext>
            </p:extLst>
          </p:nvPr>
        </p:nvGraphicFramePr>
        <p:xfrm>
          <a:off x="7485132" y="4372376"/>
          <a:ext cx="1539042" cy="1360015"/>
        </p:xfrm>
        <a:graphic>
          <a:graphicData uri="http://schemas.openxmlformats.org/drawingml/2006/table">
            <a:tbl>
              <a:tblPr/>
              <a:tblGrid>
                <a:gridCol w="770228"/>
                <a:gridCol w="768814"/>
              </a:tblGrid>
              <a:tr h="37429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14,147</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172,180</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328699">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159,199</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328699">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14,147</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12,980</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328319">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8.2</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31676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3DE008A-60C3-3E45-BADA-CD0D7988EA5A}" type="slidenum">
              <a:rPr lang="en-US" smtClean="0"/>
              <a:pPr/>
              <a:t>5</a:t>
            </a:fld>
            <a:endParaRPr lang="en-US"/>
          </a:p>
        </p:txBody>
      </p:sp>
      <p:sp>
        <p:nvSpPr>
          <p:cNvPr id="2" name="Rectángulo 1"/>
          <p:cNvSpPr/>
          <p:nvPr/>
        </p:nvSpPr>
        <p:spPr>
          <a:xfrm>
            <a:off x="0" y="14808"/>
            <a:ext cx="6118412" cy="923330"/>
          </a:xfrm>
          <a:prstGeom prst="rect">
            <a:avLst/>
          </a:prstGeom>
        </p:spPr>
        <p:txBody>
          <a:bodyPr wrap="square">
            <a:spAutoFit/>
          </a:bodyPr>
          <a:lstStyle/>
          <a:p>
            <a:r>
              <a:rPr lang="es-ES_tradnl" sz="2000" b="1" dirty="0">
                <a:solidFill>
                  <a:schemeClr val="bg1"/>
                </a:solidFill>
                <a:latin typeface="Arial" panose="020B0604020202020204" pitchFamily="34" charset="0"/>
                <a:cs typeface="Arial" panose="020B0604020202020204" pitchFamily="34" charset="0"/>
              </a:rPr>
              <a:t>PRIMAS DIRECTAS DE ACCIDENTES Y </a:t>
            </a:r>
            <a:r>
              <a:rPr lang="es-ES_tradnl" sz="2000" b="1" dirty="0" smtClean="0">
                <a:solidFill>
                  <a:schemeClr val="bg1"/>
                </a:solidFill>
                <a:latin typeface="Arial" panose="020B0604020202020204" pitchFamily="34" charset="0"/>
                <a:cs typeface="Arial" panose="020B0604020202020204" pitchFamily="34" charset="0"/>
              </a:rPr>
              <a:t>ENFERMEDADES</a:t>
            </a:r>
            <a:br>
              <a:rPr lang="es-ES_tradnl" sz="2000" b="1" dirty="0" smtClean="0">
                <a:solidFill>
                  <a:schemeClr val="bg1"/>
                </a:solidFill>
                <a:latin typeface="Arial" panose="020B0604020202020204" pitchFamily="34" charset="0"/>
                <a:cs typeface="Arial" panose="020B0604020202020204" pitchFamily="34" charset="0"/>
              </a:rPr>
            </a:br>
            <a:r>
              <a:rPr lang="es-ES_tradnl" sz="1400" b="1" dirty="0" smtClean="0">
                <a:solidFill>
                  <a:schemeClr val="bg1"/>
                </a:solidFill>
                <a:latin typeface="Arial" panose="020B0604020202020204" pitchFamily="34" charset="0"/>
                <a:cs typeface="Arial" panose="020B0604020202020204" pitchFamily="34" charset="0"/>
              </a:rPr>
              <a:t>(MILLONES </a:t>
            </a:r>
            <a:r>
              <a:rPr lang="es-ES_tradnl" sz="1400" b="1" dirty="0">
                <a:solidFill>
                  <a:schemeClr val="bg1"/>
                </a:solidFill>
                <a:latin typeface="Arial" panose="020B0604020202020204" pitchFamily="34" charset="0"/>
                <a:cs typeface="Arial" panose="020B0604020202020204" pitchFamily="34" charset="0"/>
              </a:rPr>
              <a:t>DE PESOS)</a:t>
            </a:r>
            <a:endParaRPr lang="es-MX" sz="2000" dirty="0">
              <a:solidFill>
                <a:schemeClr val="bg1"/>
              </a:solidFill>
              <a:latin typeface="Arial" panose="020B0604020202020204" pitchFamily="34" charset="0"/>
              <a:cs typeface="Arial" panose="020B0604020202020204" pitchFamily="34" charset="0"/>
            </a:endParaRPr>
          </a:p>
        </p:txBody>
      </p:sp>
      <p:graphicFrame>
        <p:nvGraphicFramePr>
          <p:cNvPr id="8" name="Object 35"/>
          <p:cNvGraphicFramePr>
            <a:graphicFrameLocks noChangeAspect="1"/>
          </p:cNvGraphicFramePr>
          <p:nvPr>
            <p:extLst>
              <p:ext uri="{D42A27DB-BD31-4B8C-83A1-F6EECF244321}">
                <p14:modId xmlns:p14="http://schemas.microsoft.com/office/powerpoint/2010/main" val="2944355036"/>
              </p:ext>
            </p:extLst>
          </p:nvPr>
        </p:nvGraphicFramePr>
        <p:xfrm>
          <a:off x="156381" y="1406543"/>
          <a:ext cx="7031037" cy="3549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7 Tabla"/>
          <p:cNvGraphicFramePr>
            <a:graphicFrameLocks noGrp="1"/>
          </p:cNvGraphicFramePr>
          <p:nvPr>
            <p:extLst>
              <p:ext uri="{D42A27DB-BD31-4B8C-83A1-F6EECF244321}">
                <p14:modId xmlns:p14="http://schemas.microsoft.com/office/powerpoint/2010/main" val="3608713637"/>
              </p:ext>
            </p:extLst>
          </p:nvPr>
        </p:nvGraphicFramePr>
        <p:xfrm>
          <a:off x="179512" y="4956361"/>
          <a:ext cx="6984776" cy="1084704"/>
        </p:xfrm>
        <a:graphic>
          <a:graphicData uri="http://schemas.openxmlformats.org/drawingml/2006/table">
            <a:tbl>
              <a:tblPr/>
              <a:tblGrid>
                <a:gridCol w="1197390"/>
                <a:gridCol w="1263912"/>
                <a:gridCol w="1499138"/>
                <a:gridCol w="1512168"/>
                <a:gridCol w="1512168"/>
              </a:tblGrid>
              <a:tr h="271176">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MX" sz="1200" b="1" i="0" u="none" strike="noStrike" cap="none" normalizeH="0" baseline="0" dirty="0" smtClean="0">
                          <a:ln>
                            <a:noFill/>
                          </a:ln>
                          <a:solidFill>
                            <a:schemeClr val="bg1"/>
                          </a:solidFill>
                          <a:effectLst/>
                          <a:latin typeface="Arial" charset="0"/>
                        </a:rPr>
                        <a:t>DIC – 16 RR7</a:t>
                      </a:r>
                      <a:endParaRPr kumimoji="0" lang="es-ES" sz="1200" b="1" i="0" u="none" strike="noStrike" cap="none" normalizeH="0" baseline="0" dirty="0" smtClean="0">
                        <a:ln>
                          <a:noFill/>
                        </a:ln>
                        <a:solidFill>
                          <a:schemeClr val="bg1"/>
                        </a:solidFill>
                        <a:effectLst/>
                        <a:latin typeface="Arial" charset="0"/>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gradFill>
                      <a:gsLst>
                        <a:gs pos="1000">
                          <a:srgbClr val="000000"/>
                        </a:gs>
                        <a:gs pos="50000">
                          <a:srgbClr val="6699FF"/>
                        </a:gs>
                        <a:gs pos="100000">
                          <a:srgbClr val="000000"/>
                        </a:gs>
                      </a:gsLst>
                      <a:lin ang="162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6,088</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61,400</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2,130</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69,618</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71176">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charset="0"/>
                        </a:rPr>
                        <a:t>DIC -  15 SIF</a:t>
                      </a:r>
                      <a:endParaRPr kumimoji="0" lang="es-ES" sz="1200" b="1" i="0" u="none" strike="noStrike" cap="none" normalizeH="0" baseline="0" dirty="0" smtClean="0">
                        <a:ln>
                          <a:noFill/>
                        </a:ln>
                        <a:solidFill>
                          <a:schemeClr val="tx1"/>
                        </a:solidFill>
                        <a:effectLst/>
                        <a:latin typeface="Arial" charset="0"/>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gradFill>
                      <a:gsLst>
                        <a:gs pos="0">
                          <a:srgbClr val="808080">
                            <a:lumMod val="50000"/>
                          </a:srgbClr>
                        </a:gs>
                        <a:gs pos="50000">
                          <a:srgbClr val="808080">
                            <a:lumMod val="20000"/>
                            <a:lumOff val="80000"/>
                          </a:srgbClr>
                        </a:gs>
                        <a:gs pos="95000">
                          <a:srgbClr val="808080">
                            <a:lumMod val="50000"/>
                          </a:srgbClr>
                        </a:gs>
                      </a:gsLst>
                      <a:lin ang="162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mn-lt"/>
                        </a:rPr>
                        <a:t>5,182</a:t>
                      </a:r>
                      <a:endParaRPr lang="es-MX" sz="1200" b="1" i="0" u="none" strike="noStrike" dirty="0">
                        <a:solidFill>
                          <a:srgbClr val="000000"/>
                        </a:solidFill>
                        <a:latin typeface="+mn-lt"/>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mn-lt"/>
                        </a:rPr>
                        <a:t>52,218</a:t>
                      </a:r>
                      <a:endParaRPr lang="es-MX" sz="1200" b="1" i="0" u="none" strike="noStrike" dirty="0">
                        <a:solidFill>
                          <a:srgbClr val="000000"/>
                        </a:solidFill>
                        <a:latin typeface="+mn-lt"/>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mn-lt"/>
                        </a:rPr>
                        <a:t>1,761</a:t>
                      </a:r>
                      <a:endParaRPr lang="es-MX" sz="1200" b="1" i="0" u="none" strike="noStrike" dirty="0">
                        <a:solidFill>
                          <a:srgbClr val="000000"/>
                        </a:solidFill>
                        <a:latin typeface="+mn-lt"/>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mn-lt"/>
                        </a:rPr>
                        <a:t>59,161</a:t>
                      </a:r>
                      <a:endParaRPr lang="es-MX" sz="1200" b="1" i="0" u="none" strike="noStrike" dirty="0">
                        <a:solidFill>
                          <a:srgbClr val="000000"/>
                        </a:solidFill>
                        <a:latin typeface="+mn-lt"/>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71176">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a:solidFill>
                            <a:srgbClr val="000000"/>
                          </a:solidFill>
                          <a:latin typeface="Arial"/>
                        </a:rPr>
                        <a:t>INCREMENTO</a:t>
                      </a: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906</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9,182</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369</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10,457</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71176">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a:solidFill>
                            <a:srgbClr val="000000"/>
                          </a:solidFill>
                          <a:latin typeface="Arial"/>
                        </a:rPr>
                        <a:t>% CREC.</a:t>
                      </a: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17.5</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17.6</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20.9</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17.7</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Text Box 79"/>
          <p:cNvSpPr txBox="1">
            <a:spLocks noChangeArrowheads="1"/>
          </p:cNvSpPr>
          <p:nvPr/>
        </p:nvSpPr>
        <p:spPr bwMode="auto">
          <a:xfrm>
            <a:off x="7235920" y="4503490"/>
            <a:ext cx="648072" cy="338554"/>
          </a:xfrm>
          <a:prstGeom prst="rect">
            <a:avLst/>
          </a:prstGeom>
          <a:noFill/>
          <a:ln w="19050">
            <a:solidFill>
              <a:srgbClr val="0070C0"/>
            </a:solidFill>
            <a:miter lim="800000"/>
            <a:headEnd/>
            <a:tailEnd/>
          </a:ln>
        </p:spPr>
        <p:txBody>
          <a:bodyPr wrap="square">
            <a:spAutoFit/>
          </a:bodyPr>
          <a:lstStyle/>
          <a:p>
            <a:pPr algn="ctr" defTabSz="914400" fontAlgn="base">
              <a:spcAft>
                <a:spcPct val="0"/>
              </a:spcAft>
              <a:defRPr/>
            </a:pPr>
            <a:r>
              <a:rPr lang="es-ES" sz="800" b="1" dirty="0" smtClean="0">
                <a:solidFill>
                  <a:srgbClr val="000000"/>
                </a:solidFill>
                <a:latin typeface="Verdana" pitchFamily="34" charset="0"/>
                <a:ea typeface="ＭＳ Ｐゴシック"/>
              </a:rPr>
              <a:t>Anuali-</a:t>
            </a:r>
          </a:p>
          <a:p>
            <a:pPr algn="ctr" defTabSz="914400" fontAlgn="base">
              <a:spcAft>
                <a:spcPct val="0"/>
              </a:spcAft>
              <a:defRPr/>
            </a:pPr>
            <a:r>
              <a:rPr lang="es-ES" sz="800" b="1" dirty="0" smtClean="0">
                <a:solidFill>
                  <a:srgbClr val="000000"/>
                </a:solidFill>
                <a:latin typeface="Verdana" pitchFamily="34" charset="0"/>
                <a:ea typeface="ＭＳ Ｐゴシック"/>
              </a:rPr>
              <a:t>zación.</a:t>
            </a:r>
            <a:endParaRPr lang="es-ES" sz="800" b="1" dirty="0">
              <a:solidFill>
                <a:srgbClr val="000000"/>
              </a:solidFill>
              <a:latin typeface="Verdana" pitchFamily="34" charset="0"/>
              <a:ea typeface="ＭＳ Ｐゴシック"/>
            </a:endParaRPr>
          </a:p>
        </p:txBody>
      </p:sp>
      <p:sp>
        <p:nvSpPr>
          <p:cNvPr id="11" name="Text Box 79"/>
          <p:cNvSpPr txBox="1">
            <a:spLocks noChangeArrowheads="1"/>
          </p:cNvSpPr>
          <p:nvPr/>
        </p:nvSpPr>
        <p:spPr bwMode="auto">
          <a:xfrm>
            <a:off x="8005441" y="4503490"/>
            <a:ext cx="815031" cy="338554"/>
          </a:xfrm>
          <a:prstGeom prst="rect">
            <a:avLst/>
          </a:prstGeom>
          <a:noFill/>
          <a:ln w="19050">
            <a:solidFill>
              <a:srgbClr val="0070C0"/>
            </a:solidFill>
            <a:miter lim="800000"/>
            <a:headEnd/>
            <a:tailEnd/>
          </a:ln>
        </p:spPr>
        <p:txBody>
          <a:bodyPr wrap="square">
            <a:spAutoFit/>
          </a:bodyPr>
          <a:lstStyle/>
          <a:p>
            <a:pPr algn="ctr" defTabSz="914400" fontAlgn="base">
              <a:spcBef>
                <a:spcPct val="50000"/>
              </a:spcBef>
              <a:spcAft>
                <a:spcPct val="0"/>
              </a:spcAft>
              <a:defRPr/>
            </a:pPr>
            <a:r>
              <a:rPr lang="es-ES" sz="800" b="1" dirty="0" smtClean="0">
                <a:solidFill>
                  <a:srgbClr val="000000"/>
                </a:solidFill>
                <a:latin typeface="Verdana" pitchFamily="34" charset="0"/>
                <a:ea typeface="ＭＳ Ｐゴシック"/>
              </a:rPr>
              <a:t>TOTAL s/Anualiz.</a:t>
            </a:r>
            <a:endParaRPr lang="es-ES" sz="800" b="1" dirty="0">
              <a:solidFill>
                <a:srgbClr val="000000"/>
              </a:solidFill>
              <a:latin typeface="Verdana" pitchFamily="34" charset="0"/>
              <a:ea typeface="ＭＳ Ｐゴシック"/>
            </a:endParaRPr>
          </a:p>
        </p:txBody>
      </p:sp>
      <p:graphicFrame>
        <p:nvGraphicFramePr>
          <p:cNvPr id="12" name="Group 112"/>
          <p:cNvGraphicFramePr>
            <a:graphicFrameLocks noGrp="1"/>
          </p:cNvGraphicFramePr>
          <p:nvPr>
            <p:extLst>
              <p:ext uri="{D42A27DB-BD31-4B8C-83A1-F6EECF244321}">
                <p14:modId xmlns:p14="http://schemas.microsoft.com/office/powerpoint/2010/main" val="3725598141"/>
              </p:ext>
            </p:extLst>
          </p:nvPr>
        </p:nvGraphicFramePr>
        <p:xfrm>
          <a:off x="7235920" y="4956361"/>
          <a:ext cx="1539042" cy="1097280"/>
        </p:xfrm>
        <a:graphic>
          <a:graphicData uri="http://schemas.openxmlformats.org/drawingml/2006/table">
            <a:tbl>
              <a:tblPr/>
              <a:tblGrid>
                <a:gridCol w="770228"/>
                <a:gridCol w="768814"/>
              </a:tblGrid>
              <a:tr h="25039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1,273</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68,345</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49373">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59,161</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49373">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1,273</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9,184</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49373">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15.5</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45060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3DE008A-60C3-3E45-BADA-CD0D7988EA5A}" type="slidenum">
              <a:rPr lang="en-US" smtClean="0"/>
              <a:pPr/>
              <a:t>6</a:t>
            </a:fld>
            <a:endParaRPr lang="en-US"/>
          </a:p>
        </p:txBody>
      </p:sp>
      <p:sp>
        <p:nvSpPr>
          <p:cNvPr id="2" name="Rectángulo 1"/>
          <p:cNvSpPr/>
          <p:nvPr/>
        </p:nvSpPr>
        <p:spPr>
          <a:xfrm>
            <a:off x="147918" y="180201"/>
            <a:ext cx="5620870" cy="615553"/>
          </a:xfrm>
          <a:prstGeom prst="rect">
            <a:avLst/>
          </a:prstGeom>
        </p:spPr>
        <p:txBody>
          <a:bodyPr wrap="square">
            <a:spAutoFit/>
          </a:bodyPr>
          <a:lstStyle/>
          <a:p>
            <a:r>
              <a:rPr lang="es-ES_tradnl" sz="2000" b="1" dirty="0">
                <a:solidFill>
                  <a:schemeClr val="bg1"/>
                </a:solidFill>
                <a:latin typeface="Arial" panose="020B0604020202020204" pitchFamily="34" charset="0"/>
                <a:cs typeface="Arial" panose="020B0604020202020204" pitchFamily="34" charset="0"/>
              </a:rPr>
              <a:t>PRIMAS DIRECTAS DE AUTOMOVILES</a:t>
            </a:r>
            <a:br>
              <a:rPr lang="es-ES_tradnl" sz="2000" b="1" dirty="0">
                <a:solidFill>
                  <a:schemeClr val="bg1"/>
                </a:solidFill>
                <a:latin typeface="Arial" panose="020B0604020202020204" pitchFamily="34" charset="0"/>
                <a:cs typeface="Arial" panose="020B0604020202020204" pitchFamily="34" charset="0"/>
              </a:rPr>
            </a:br>
            <a:r>
              <a:rPr lang="es-ES_tradnl" sz="1400" b="1" dirty="0">
                <a:solidFill>
                  <a:schemeClr val="bg1"/>
                </a:solidFill>
                <a:latin typeface="Arial" panose="020B0604020202020204" pitchFamily="34" charset="0"/>
                <a:cs typeface="Arial" panose="020B0604020202020204" pitchFamily="34" charset="0"/>
              </a:rPr>
              <a:t>(MILLONES DE PESOS)</a:t>
            </a:r>
            <a:endParaRPr lang="es-MX" sz="1400" dirty="0">
              <a:solidFill>
                <a:schemeClr val="bg1"/>
              </a:solidFill>
              <a:latin typeface="Arial" panose="020B0604020202020204" pitchFamily="34" charset="0"/>
              <a:cs typeface="Arial" panose="020B0604020202020204" pitchFamily="34" charset="0"/>
            </a:endParaRPr>
          </a:p>
        </p:txBody>
      </p:sp>
      <p:graphicFrame>
        <p:nvGraphicFramePr>
          <p:cNvPr id="17" name="14 Tabla"/>
          <p:cNvGraphicFramePr>
            <a:graphicFrameLocks noGrp="1"/>
          </p:cNvGraphicFramePr>
          <p:nvPr>
            <p:extLst>
              <p:ext uri="{D42A27DB-BD31-4B8C-83A1-F6EECF244321}">
                <p14:modId xmlns:p14="http://schemas.microsoft.com/office/powerpoint/2010/main" val="791657354"/>
              </p:ext>
            </p:extLst>
          </p:nvPr>
        </p:nvGraphicFramePr>
        <p:xfrm>
          <a:off x="188041" y="5029357"/>
          <a:ext cx="6768754" cy="1097280"/>
        </p:xfrm>
        <a:graphic>
          <a:graphicData uri="http://schemas.openxmlformats.org/drawingml/2006/table">
            <a:tbl>
              <a:tblPr/>
              <a:tblGrid>
                <a:gridCol w="1255359"/>
                <a:gridCol w="1102679"/>
                <a:gridCol w="1102679"/>
                <a:gridCol w="1102679"/>
                <a:gridCol w="1102679"/>
                <a:gridCol w="1102679"/>
              </a:tblGrid>
              <a:tr h="27432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bg1"/>
                          </a:solidFill>
                          <a:effectLst/>
                          <a:latin typeface="Arial" charset="0"/>
                        </a:rPr>
                        <a:t>DIC – 16 RR7</a:t>
                      </a:r>
                      <a:endParaRPr kumimoji="0" lang="es-ES" sz="1200" b="1" i="0" u="none" strike="noStrike" cap="none" normalizeH="0" baseline="0" dirty="0" smtClean="0">
                        <a:ln>
                          <a:noFill/>
                        </a:ln>
                        <a:solidFill>
                          <a:schemeClr val="bg1"/>
                        </a:solidFill>
                        <a:effectLst/>
                        <a:latin typeface="Arial" charset="0"/>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gradFill>
                      <a:gsLst>
                        <a:gs pos="1000">
                          <a:srgbClr val="000000"/>
                        </a:gs>
                        <a:gs pos="50000">
                          <a:srgbClr val="6699FF"/>
                        </a:gs>
                        <a:gs pos="100000">
                          <a:srgbClr val="000000"/>
                        </a:gs>
                      </a:gsLst>
                      <a:lin ang="162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63,486</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24,907</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1,335</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1,374</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91,102</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7432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MX" sz="1200" b="1" i="0" u="none" strike="noStrike" cap="none" normalizeH="0" baseline="0" dirty="0" smtClean="0">
                          <a:ln>
                            <a:noFill/>
                          </a:ln>
                          <a:solidFill>
                            <a:schemeClr val="tx1"/>
                          </a:solidFill>
                          <a:effectLst/>
                          <a:latin typeface="Arial" charset="0"/>
                        </a:rPr>
                        <a:t>DIC -  15 SIF</a:t>
                      </a:r>
                      <a:endParaRPr kumimoji="0" lang="es-ES" sz="1200" b="1" i="0" u="none" strike="noStrike" cap="none" normalizeH="0" baseline="0" dirty="0" smtClean="0">
                        <a:ln>
                          <a:noFill/>
                        </a:ln>
                        <a:solidFill>
                          <a:schemeClr val="tx1"/>
                        </a:solidFill>
                        <a:effectLst/>
                        <a:latin typeface="Arial" charset="0"/>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gradFill>
                      <a:gsLst>
                        <a:gs pos="16000">
                          <a:srgbClr val="FFFFFF">
                            <a:lumMod val="50000"/>
                          </a:srgbClr>
                        </a:gs>
                        <a:gs pos="43000">
                          <a:srgbClr val="FFFFFF">
                            <a:lumMod val="85000"/>
                          </a:srgbClr>
                        </a:gs>
                        <a:gs pos="95000">
                          <a:srgbClr val="FFFFFF">
                            <a:lumMod val="50000"/>
                          </a:srgbClr>
                        </a:gs>
                      </a:gsLst>
                      <a:lin ang="162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200" b="1" i="0" u="none" strike="noStrike" dirty="0" smtClean="0">
                          <a:solidFill>
                            <a:srgbClr val="000000"/>
                          </a:solidFill>
                          <a:latin typeface="+mn-lt"/>
                        </a:rPr>
                        <a:t>52,912</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mn-lt"/>
                        </a:rPr>
                        <a:t>20,670</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200" b="1" i="0" u="none" strike="noStrike" dirty="0" smtClean="0">
                          <a:solidFill>
                            <a:srgbClr val="000000"/>
                          </a:solidFill>
                          <a:latin typeface="+mn-lt"/>
                        </a:rPr>
                        <a:t>912</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200" b="1" i="0" u="none" strike="noStrike" dirty="0" smtClean="0">
                          <a:solidFill>
                            <a:srgbClr val="000000"/>
                          </a:solidFill>
                          <a:latin typeface="+mn-lt"/>
                        </a:rPr>
                        <a:t>1,147</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mn-lt"/>
                        </a:rPr>
                        <a:t>75,641</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7432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a:solidFill>
                            <a:srgbClr val="000000"/>
                          </a:solidFill>
                          <a:latin typeface="Arial"/>
                        </a:rPr>
                        <a:t>INCREMENTO</a:t>
                      </a: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10,574</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4,237</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423</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226</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15,461</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74320">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a:solidFill>
                            <a:srgbClr val="000000"/>
                          </a:solidFill>
                          <a:latin typeface="Arial"/>
                        </a:rPr>
                        <a:t>% CREC.</a:t>
                      </a: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20.0</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20.5</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46.4</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19.7</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1200" b="1" i="0" u="none" strike="noStrike" dirty="0" smtClean="0">
                          <a:solidFill>
                            <a:srgbClr val="000000"/>
                          </a:solidFill>
                          <a:latin typeface="Arial"/>
                        </a:rPr>
                        <a:t>20.4</a:t>
                      </a:r>
                      <a:endParaRPr lang="es-MX" sz="1200" b="1" i="0" u="none" strike="noStrike" dirty="0">
                        <a:solidFill>
                          <a:srgbClr val="000000"/>
                        </a:solidFill>
                        <a:latin typeface="Arial"/>
                      </a:endParaRPr>
                    </a:p>
                  </a:txBody>
                  <a:tcPr marL="9525" marR="9525" marT="9525"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1" name="Object 40"/>
          <p:cNvGraphicFramePr>
            <a:graphicFrameLocks noChangeAspect="1"/>
          </p:cNvGraphicFramePr>
          <p:nvPr>
            <p:extLst>
              <p:ext uri="{D42A27DB-BD31-4B8C-83A1-F6EECF244321}">
                <p14:modId xmlns:p14="http://schemas.microsoft.com/office/powerpoint/2010/main" val="3328783631"/>
              </p:ext>
            </p:extLst>
          </p:nvPr>
        </p:nvGraphicFramePr>
        <p:xfrm>
          <a:off x="332057" y="2155421"/>
          <a:ext cx="6840537" cy="27717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Object 46"/>
          <p:cNvGraphicFramePr>
            <a:graphicFrameLocks noChangeAspect="1"/>
          </p:cNvGraphicFramePr>
          <p:nvPr>
            <p:extLst>
              <p:ext uri="{D42A27DB-BD31-4B8C-83A1-F6EECF244321}">
                <p14:modId xmlns:p14="http://schemas.microsoft.com/office/powerpoint/2010/main" val="542113780"/>
              </p:ext>
            </p:extLst>
          </p:nvPr>
        </p:nvGraphicFramePr>
        <p:xfrm>
          <a:off x="403953" y="1171660"/>
          <a:ext cx="6696744" cy="820737"/>
        </p:xfrm>
        <a:graphic>
          <a:graphicData uri="http://schemas.openxmlformats.org/drawingml/2006/chart">
            <c:chart xmlns:c="http://schemas.openxmlformats.org/drawingml/2006/chart" xmlns:r="http://schemas.openxmlformats.org/officeDocument/2006/relationships" r:id="rId4"/>
          </a:graphicData>
        </a:graphic>
      </p:graphicFrame>
      <p:grpSp>
        <p:nvGrpSpPr>
          <p:cNvPr id="33" name="Grupo 32"/>
          <p:cNvGrpSpPr/>
          <p:nvPr/>
        </p:nvGrpSpPr>
        <p:grpSpPr>
          <a:xfrm>
            <a:off x="349913" y="1171660"/>
            <a:ext cx="1030287" cy="885627"/>
            <a:chOff x="1184259" y="1071553"/>
            <a:chExt cx="1030287" cy="885627"/>
          </a:xfrm>
        </p:grpSpPr>
        <p:grpSp>
          <p:nvGrpSpPr>
            <p:cNvPr id="34" name="Grupo 33"/>
            <p:cNvGrpSpPr/>
            <p:nvPr/>
          </p:nvGrpSpPr>
          <p:grpSpPr>
            <a:xfrm>
              <a:off x="1184259" y="1071553"/>
              <a:ext cx="1030287" cy="885627"/>
              <a:chOff x="1184259" y="1071553"/>
              <a:chExt cx="1030287" cy="885627"/>
            </a:xfrm>
          </p:grpSpPr>
          <p:sp>
            <p:nvSpPr>
              <p:cNvPr id="36" name="Text Box 47"/>
              <p:cNvSpPr txBox="1">
                <a:spLocks noChangeArrowheads="1"/>
              </p:cNvSpPr>
              <p:nvPr/>
            </p:nvSpPr>
            <p:spPr bwMode="auto">
              <a:xfrm>
                <a:off x="1206484" y="1071553"/>
                <a:ext cx="1008062" cy="307777"/>
              </a:xfrm>
              <a:prstGeom prst="rect">
                <a:avLst/>
              </a:prstGeom>
              <a:noFill/>
              <a:ln w="9525">
                <a:noFill/>
                <a:miter lim="800000"/>
                <a:headEnd/>
                <a:tailEnd/>
              </a:ln>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s-ES" sz="1400" b="0" i="0" u="none" strike="noStrike" kern="0" cap="none" spc="0" normalizeH="0" baseline="0" noProof="0" dirty="0" smtClean="0">
                    <a:ln>
                      <a:noFill/>
                    </a:ln>
                    <a:solidFill>
                      <a:srgbClr val="000000"/>
                    </a:solidFill>
                    <a:effectLst/>
                    <a:uLnTx/>
                    <a:uFillTx/>
                    <a:latin typeface="Verdana" pitchFamily="34" charset="0"/>
                    <a:ea typeface="ＭＳ Ｐゴシック"/>
                  </a:rPr>
                  <a:t>100,000</a:t>
                </a:r>
              </a:p>
            </p:txBody>
          </p:sp>
          <p:sp>
            <p:nvSpPr>
              <p:cNvPr id="37" name="Text Box 49"/>
              <p:cNvSpPr txBox="1">
                <a:spLocks noChangeArrowheads="1"/>
              </p:cNvSpPr>
              <p:nvPr/>
            </p:nvSpPr>
            <p:spPr bwMode="auto">
              <a:xfrm>
                <a:off x="1184259" y="1649403"/>
                <a:ext cx="1009650" cy="307777"/>
              </a:xfrm>
              <a:prstGeom prst="rect">
                <a:avLst/>
              </a:prstGeom>
              <a:noFill/>
              <a:ln w="9525">
                <a:noFill/>
                <a:miter lim="800000"/>
                <a:headEnd/>
                <a:tailEnd/>
              </a:ln>
            </p:spPr>
            <p:txBody>
              <a:bodyPr>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s-ES" sz="1400" b="0" i="0" u="none" strike="noStrike" kern="0" cap="none" spc="0" normalizeH="0" baseline="0" noProof="0" dirty="0" smtClean="0">
                    <a:ln>
                      <a:noFill/>
                    </a:ln>
                    <a:solidFill>
                      <a:srgbClr val="000000"/>
                    </a:solidFill>
                    <a:effectLst/>
                    <a:uLnTx/>
                    <a:uFillTx/>
                    <a:latin typeface="Verdana" pitchFamily="34" charset="0"/>
                    <a:ea typeface="ＭＳ Ｐゴシック"/>
                  </a:rPr>
                  <a:t> 70,000   </a:t>
                </a:r>
              </a:p>
            </p:txBody>
          </p:sp>
          <p:grpSp>
            <p:nvGrpSpPr>
              <p:cNvPr id="38" name="8 Grupo"/>
              <p:cNvGrpSpPr/>
              <p:nvPr/>
            </p:nvGrpSpPr>
            <p:grpSpPr>
              <a:xfrm>
                <a:off x="2048353" y="1214421"/>
                <a:ext cx="72010" cy="642941"/>
                <a:chOff x="827584" y="1357297"/>
                <a:chExt cx="72010" cy="642941"/>
              </a:xfrm>
            </p:grpSpPr>
            <p:cxnSp>
              <p:nvCxnSpPr>
                <p:cNvPr id="39" name="9 Conector recto"/>
                <p:cNvCxnSpPr/>
                <p:nvPr/>
              </p:nvCxnSpPr>
              <p:spPr>
                <a:xfrm rot="5400000">
                  <a:off x="578124" y="1678768"/>
                  <a:ext cx="642938" cy="2"/>
                </a:xfrm>
                <a:prstGeom prst="line">
                  <a:avLst/>
                </a:prstGeom>
                <a:noFill/>
                <a:ln w="12700" cap="flat" cmpd="sng" algn="ctr">
                  <a:solidFill>
                    <a:srgbClr val="000000"/>
                  </a:solidFill>
                  <a:prstDash val="solid"/>
                </a:ln>
                <a:effectLst/>
              </p:spPr>
            </p:cxnSp>
            <p:grpSp>
              <p:nvGrpSpPr>
                <p:cNvPr id="40" name="23 Grupo"/>
                <p:cNvGrpSpPr/>
                <p:nvPr/>
              </p:nvGrpSpPr>
              <p:grpSpPr>
                <a:xfrm>
                  <a:off x="827584" y="1357297"/>
                  <a:ext cx="71438" cy="340655"/>
                  <a:chOff x="828154" y="1373832"/>
                  <a:chExt cx="71438" cy="340655"/>
                </a:xfrm>
              </p:grpSpPr>
              <p:cxnSp>
                <p:nvCxnSpPr>
                  <p:cNvPr id="41" name="11 Conector recto"/>
                  <p:cNvCxnSpPr/>
                  <p:nvPr/>
                </p:nvCxnSpPr>
                <p:spPr>
                  <a:xfrm rot="10800000">
                    <a:off x="828154" y="1373832"/>
                    <a:ext cx="71438" cy="0"/>
                  </a:xfrm>
                  <a:prstGeom prst="line">
                    <a:avLst/>
                  </a:prstGeom>
                  <a:noFill/>
                  <a:ln w="12700" cap="flat" cmpd="sng" algn="ctr">
                    <a:solidFill>
                      <a:srgbClr val="000000"/>
                    </a:solidFill>
                    <a:prstDash val="solid"/>
                  </a:ln>
                  <a:effectLst/>
                </p:spPr>
              </p:cxnSp>
              <p:cxnSp>
                <p:nvCxnSpPr>
                  <p:cNvPr id="42" name="13 Conector recto"/>
                  <p:cNvCxnSpPr/>
                  <p:nvPr/>
                </p:nvCxnSpPr>
                <p:spPr>
                  <a:xfrm rot="10800000">
                    <a:off x="828154" y="1714487"/>
                    <a:ext cx="71438" cy="0"/>
                  </a:xfrm>
                  <a:prstGeom prst="line">
                    <a:avLst/>
                  </a:prstGeom>
                  <a:noFill/>
                  <a:ln w="12700" cap="flat" cmpd="sng" algn="ctr">
                    <a:solidFill>
                      <a:srgbClr val="000000"/>
                    </a:solidFill>
                    <a:prstDash val="solid"/>
                  </a:ln>
                  <a:effectLst/>
                </p:spPr>
              </p:cxnSp>
            </p:grpSp>
          </p:grpSp>
        </p:grpSp>
        <p:cxnSp>
          <p:nvCxnSpPr>
            <p:cNvPr id="35" name="18 Conector recto"/>
            <p:cNvCxnSpPr/>
            <p:nvPr/>
          </p:nvCxnSpPr>
          <p:spPr bwMode="auto">
            <a:xfrm rot="10800000">
              <a:off x="2071673" y="1857363"/>
              <a:ext cx="71435" cy="0"/>
            </a:xfrm>
            <a:prstGeom prst="line">
              <a:avLst/>
            </a:prstGeom>
            <a:solidFill>
              <a:srgbClr val="BBE0E3"/>
            </a:solidFill>
            <a:ln w="9525" cap="flat" cmpd="sng" algn="ctr">
              <a:solidFill>
                <a:srgbClr val="000000"/>
              </a:solidFill>
              <a:prstDash val="solid"/>
              <a:round/>
              <a:headEnd type="none" w="med" len="med"/>
              <a:tailEnd type="none" w="med" len="med"/>
            </a:ln>
            <a:effectLst/>
          </p:spPr>
        </p:cxnSp>
      </p:grpSp>
      <p:pic>
        <p:nvPicPr>
          <p:cNvPr id="43" name="Imagen 42"/>
          <p:cNvPicPr>
            <a:picLocks noChangeAspect="1"/>
          </p:cNvPicPr>
          <p:nvPr/>
        </p:nvPicPr>
        <p:blipFill>
          <a:blip r:embed="rId5"/>
          <a:stretch>
            <a:fillRect/>
          </a:stretch>
        </p:blipFill>
        <p:spPr>
          <a:xfrm>
            <a:off x="7181234" y="4518943"/>
            <a:ext cx="1719775" cy="365792"/>
          </a:xfrm>
          <a:prstGeom prst="rect">
            <a:avLst/>
          </a:prstGeom>
        </p:spPr>
      </p:pic>
      <p:graphicFrame>
        <p:nvGraphicFramePr>
          <p:cNvPr id="44" name="Group 112"/>
          <p:cNvGraphicFramePr>
            <a:graphicFrameLocks noGrp="1"/>
          </p:cNvGraphicFramePr>
          <p:nvPr>
            <p:extLst>
              <p:ext uri="{D42A27DB-BD31-4B8C-83A1-F6EECF244321}">
                <p14:modId xmlns:p14="http://schemas.microsoft.com/office/powerpoint/2010/main" val="1252108380"/>
              </p:ext>
            </p:extLst>
          </p:nvPr>
        </p:nvGraphicFramePr>
        <p:xfrm>
          <a:off x="7181233" y="5029357"/>
          <a:ext cx="1647767" cy="1097280"/>
        </p:xfrm>
        <a:graphic>
          <a:graphicData uri="http://schemas.openxmlformats.org/drawingml/2006/table">
            <a:tbl>
              <a:tblPr/>
              <a:tblGrid>
                <a:gridCol w="824640"/>
                <a:gridCol w="823127"/>
              </a:tblGrid>
              <a:tr h="25202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527</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90,575</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5202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75,641</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5202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527</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14,934</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5202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rPr>
                        <a:t>19.7</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35607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3DE008A-60C3-3E45-BADA-CD0D7988EA5A}" type="slidenum">
              <a:rPr lang="en-US" smtClean="0"/>
              <a:pPr/>
              <a:t>7</a:t>
            </a:fld>
            <a:endParaRPr lang="en-US"/>
          </a:p>
        </p:txBody>
      </p:sp>
      <p:sp>
        <p:nvSpPr>
          <p:cNvPr id="2" name="Rectángulo 1"/>
          <p:cNvSpPr/>
          <p:nvPr/>
        </p:nvSpPr>
        <p:spPr>
          <a:xfrm>
            <a:off x="94128" y="220542"/>
            <a:ext cx="5728447" cy="615553"/>
          </a:xfrm>
          <a:prstGeom prst="rect">
            <a:avLst/>
          </a:prstGeom>
        </p:spPr>
        <p:txBody>
          <a:bodyPr wrap="square">
            <a:spAutoFit/>
          </a:bodyPr>
          <a:lstStyle/>
          <a:p>
            <a:r>
              <a:rPr lang="es-ES_tradnl" sz="2000" b="1" dirty="0">
                <a:solidFill>
                  <a:schemeClr val="bg1"/>
                </a:solidFill>
                <a:latin typeface="Arial" panose="020B0604020202020204" pitchFamily="34" charset="0"/>
                <a:cs typeface="Arial" panose="020B0604020202020204" pitchFamily="34" charset="0"/>
              </a:rPr>
              <a:t>PRIMAS DIRECTAS DE  DAÑOS (SIN AUTOS)</a:t>
            </a:r>
            <a:br>
              <a:rPr lang="es-ES_tradnl" sz="2000" b="1" dirty="0">
                <a:solidFill>
                  <a:schemeClr val="bg1"/>
                </a:solidFill>
                <a:latin typeface="Arial" panose="020B0604020202020204" pitchFamily="34" charset="0"/>
                <a:cs typeface="Arial" panose="020B0604020202020204" pitchFamily="34" charset="0"/>
              </a:rPr>
            </a:br>
            <a:r>
              <a:rPr lang="es-ES_tradnl" sz="1400" b="1" dirty="0">
                <a:solidFill>
                  <a:schemeClr val="bg1"/>
                </a:solidFill>
                <a:latin typeface="Arial" panose="020B0604020202020204" pitchFamily="34" charset="0"/>
                <a:cs typeface="Arial" panose="020B0604020202020204" pitchFamily="34" charset="0"/>
              </a:rPr>
              <a:t>(MILLONES DE PESOS)</a:t>
            </a:r>
            <a:endParaRPr lang="es-MX" sz="2000" dirty="0">
              <a:solidFill>
                <a:schemeClr val="bg1"/>
              </a:solidFill>
              <a:latin typeface="Arial" panose="020B0604020202020204" pitchFamily="34" charset="0"/>
              <a:cs typeface="Arial" panose="020B0604020202020204" pitchFamily="34" charset="0"/>
            </a:endParaRPr>
          </a:p>
        </p:txBody>
      </p:sp>
      <p:graphicFrame>
        <p:nvGraphicFramePr>
          <p:cNvPr id="18" name="Object 3"/>
          <p:cNvGraphicFramePr>
            <a:graphicFrameLocks noChangeAspect="1"/>
          </p:cNvGraphicFramePr>
          <p:nvPr>
            <p:extLst>
              <p:ext uri="{D42A27DB-BD31-4B8C-83A1-F6EECF244321}">
                <p14:modId xmlns:p14="http://schemas.microsoft.com/office/powerpoint/2010/main" val="1571683162"/>
              </p:ext>
            </p:extLst>
          </p:nvPr>
        </p:nvGraphicFramePr>
        <p:xfrm>
          <a:off x="115600" y="2184789"/>
          <a:ext cx="7005638" cy="2936875"/>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16 Conector recto"/>
          <p:cNvCxnSpPr/>
          <p:nvPr/>
        </p:nvCxnSpPr>
        <p:spPr>
          <a:xfrm>
            <a:off x="1050036" y="1521884"/>
            <a:ext cx="0" cy="604540"/>
          </a:xfrm>
          <a:prstGeom prst="line">
            <a:avLst/>
          </a:prstGeom>
          <a:noFill/>
          <a:ln w="12700" cap="flat" cmpd="sng" algn="ctr">
            <a:solidFill>
              <a:srgbClr val="000000"/>
            </a:solidFill>
            <a:prstDash val="solid"/>
          </a:ln>
          <a:effectLst/>
        </p:spPr>
      </p:cxnSp>
      <p:sp>
        <p:nvSpPr>
          <p:cNvPr id="20" name="Text Box 57"/>
          <p:cNvSpPr txBox="1">
            <a:spLocks noChangeArrowheads="1"/>
          </p:cNvSpPr>
          <p:nvPr/>
        </p:nvSpPr>
        <p:spPr bwMode="auto">
          <a:xfrm>
            <a:off x="121574" y="1894926"/>
            <a:ext cx="1295400" cy="304800"/>
          </a:xfrm>
          <a:prstGeom prst="rect">
            <a:avLst/>
          </a:prstGeom>
          <a:noFill/>
          <a:ln w="9525">
            <a:noFill/>
            <a:miter lim="800000"/>
            <a:headEnd/>
            <a:tailEnd/>
          </a:ln>
        </p:spPr>
        <p:txBody>
          <a:bodyPr>
            <a:spAutoFit/>
          </a:bodyPr>
          <a:lstStyle/>
          <a:p>
            <a:pPr defTabSz="914400" fontAlgn="base">
              <a:spcBef>
                <a:spcPct val="50000"/>
              </a:spcBef>
              <a:spcAft>
                <a:spcPct val="0"/>
              </a:spcAft>
            </a:pPr>
            <a:r>
              <a:rPr lang="es-ES" sz="1400" dirty="0">
                <a:solidFill>
                  <a:srgbClr val="000000"/>
                </a:solidFill>
                <a:latin typeface="Verdana" pitchFamily="34" charset="0"/>
                <a:ea typeface="ＭＳ Ｐゴシック"/>
              </a:rPr>
              <a:t> </a:t>
            </a:r>
            <a:r>
              <a:rPr lang="es-ES" sz="1400" dirty="0" smtClean="0">
                <a:solidFill>
                  <a:srgbClr val="000000"/>
                </a:solidFill>
                <a:latin typeface="Verdana" pitchFamily="34" charset="0"/>
                <a:ea typeface="ＭＳ Ｐゴシック"/>
              </a:rPr>
              <a:t>50,000</a:t>
            </a:r>
            <a:endParaRPr lang="es-ES" sz="1400" dirty="0">
              <a:solidFill>
                <a:srgbClr val="000000"/>
              </a:solidFill>
              <a:latin typeface="Verdana" pitchFamily="34" charset="0"/>
              <a:ea typeface="ＭＳ Ｐゴシック"/>
            </a:endParaRPr>
          </a:p>
        </p:txBody>
      </p:sp>
      <p:sp>
        <p:nvSpPr>
          <p:cNvPr id="21" name="Text Box 58"/>
          <p:cNvSpPr txBox="1">
            <a:spLocks noChangeArrowheads="1"/>
          </p:cNvSpPr>
          <p:nvPr/>
        </p:nvSpPr>
        <p:spPr bwMode="auto">
          <a:xfrm>
            <a:off x="95372" y="1334992"/>
            <a:ext cx="1295400" cy="304800"/>
          </a:xfrm>
          <a:prstGeom prst="rect">
            <a:avLst/>
          </a:prstGeom>
          <a:noFill/>
          <a:ln w="9525">
            <a:noFill/>
            <a:miter lim="800000"/>
            <a:headEnd/>
            <a:tailEnd/>
          </a:ln>
        </p:spPr>
        <p:txBody>
          <a:bodyPr>
            <a:spAutoFit/>
          </a:bodyPr>
          <a:lstStyle/>
          <a:p>
            <a:pPr defTabSz="914400" fontAlgn="base">
              <a:spcBef>
                <a:spcPct val="50000"/>
              </a:spcBef>
              <a:spcAft>
                <a:spcPct val="0"/>
              </a:spcAft>
            </a:pPr>
            <a:r>
              <a:rPr lang="es-ES" sz="1400" dirty="0">
                <a:solidFill>
                  <a:srgbClr val="000000"/>
                </a:solidFill>
                <a:latin typeface="Verdana" pitchFamily="34" charset="0"/>
                <a:ea typeface="ＭＳ Ｐゴシック"/>
              </a:rPr>
              <a:t> </a:t>
            </a:r>
            <a:r>
              <a:rPr lang="es-ES" sz="1400" dirty="0" smtClean="0">
                <a:solidFill>
                  <a:srgbClr val="000000"/>
                </a:solidFill>
                <a:latin typeface="Verdana" pitchFamily="34" charset="0"/>
                <a:ea typeface="ＭＳ Ｐゴシック"/>
              </a:rPr>
              <a:t>70,000</a:t>
            </a:r>
            <a:endParaRPr lang="es-ES" sz="1400" dirty="0">
              <a:solidFill>
                <a:srgbClr val="000000"/>
              </a:solidFill>
              <a:latin typeface="Verdana" pitchFamily="34" charset="0"/>
              <a:ea typeface="ＭＳ Ｐゴシック"/>
            </a:endParaRPr>
          </a:p>
        </p:txBody>
      </p:sp>
      <p:cxnSp>
        <p:nvCxnSpPr>
          <p:cNvPr id="22" name="20 Conector recto"/>
          <p:cNvCxnSpPr/>
          <p:nvPr/>
        </p:nvCxnSpPr>
        <p:spPr>
          <a:xfrm flipH="1" flipV="1">
            <a:off x="1021966" y="1683586"/>
            <a:ext cx="28070" cy="10724"/>
          </a:xfrm>
          <a:prstGeom prst="line">
            <a:avLst/>
          </a:prstGeom>
          <a:noFill/>
          <a:ln w="12700" cap="flat" cmpd="sng" algn="ctr">
            <a:solidFill>
              <a:srgbClr val="000000"/>
            </a:solidFill>
            <a:prstDash val="solid"/>
          </a:ln>
          <a:effectLst/>
        </p:spPr>
      </p:cxnSp>
      <p:graphicFrame>
        <p:nvGraphicFramePr>
          <p:cNvPr id="23" name="Object 46"/>
          <p:cNvGraphicFramePr>
            <a:graphicFrameLocks noChangeAspect="1"/>
          </p:cNvGraphicFramePr>
          <p:nvPr>
            <p:extLst>
              <p:ext uri="{D42A27DB-BD31-4B8C-83A1-F6EECF244321}">
                <p14:modId xmlns:p14="http://schemas.microsoft.com/office/powerpoint/2010/main" val="3044889498"/>
              </p:ext>
            </p:extLst>
          </p:nvPr>
        </p:nvGraphicFramePr>
        <p:xfrm>
          <a:off x="1618574" y="1305687"/>
          <a:ext cx="5472608" cy="8207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13 Tabla"/>
          <p:cNvGraphicFramePr>
            <a:graphicFrameLocks noGrp="1"/>
          </p:cNvGraphicFramePr>
          <p:nvPr>
            <p:extLst>
              <p:ext uri="{D42A27DB-BD31-4B8C-83A1-F6EECF244321}">
                <p14:modId xmlns:p14="http://schemas.microsoft.com/office/powerpoint/2010/main" val="1532740017"/>
              </p:ext>
            </p:extLst>
          </p:nvPr>
        </p:nvGraphicFramePr>
        <p:xfrm>
          <a:off x="208472" y="5025541"/>
          <a:ext cx="6912766" cy="1008112"/>
        </p:xfrm>
        <a:graphic>
          <a:graphicData uri="http://schemas.openxmlformats.org/drawingml/2006/table">
            <a:tbl>
              <a:tblPr/>
              <a:tblGrid>
                <a:gridCol w="786689"/>
                <a:gridCol w="691011"/>
                <a:gridCol w="691011"/>
                <a:gridCol w="691011"/>
                <a:gridCol w="691011"/>
                <a:gridCol w="691011"/>
                <a:gridCol w="691011"/>
                <a:gridCol w="597989"/>
                <a:gridCol w="691011"/>
                <a:gridCol w="691011"/>
              </a:tblGrid>
              <a:tr h="25202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bg1"/>
                          </a:solidFill>
                          <a:effectLst/>
                          <a:latin typeface="Arial" charset="0"/>
                        </a:rPr>
                        <a:t>DIC – 16 RR7</a:t>
                      </a:r>
                      <a:endParaRPr kumimoji="0" lang="es-ES" sz="900" b="1" i="0" u="none" strike="noStrike" cap="none" normalizeH="0" baseline="0" dirty="0" smtClean="0">
                        <a:ln>
                          <a:noFill/>
                        </a:ln>
                        <a:solidFill>
                          <a:schemeClr val="bg1"/>
                        </a:solidFill>
                        <a:effectLst/>
                        <a:latin typeface="Arial" charset="0"/>
                      </a:endParaRPr>
                    </a:p>
                  </a:txBody>
                  <a:tcPr marL="7034" marR="7034" marT="7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gradFill>
                      <a:gsLst>
                        <a:gs pos="1000">
                          <a:srgbClr val="000000"/>
                        </a:gs>
                        <a:gs pos="50000">
                          <a:srgbClr val="6699FF"/>
                        </a:gs>
                        <a:gs pos="100000">
                          <a:srgbClr val="000000"/>
                        </a:gs>
                      </a:gsLst>
                      <a:lin ang="162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9,434</a:t>
                      </a:r>
                      <a:endParaRPr lang="es-MX" sz="900" b="1" i="0" u="none" strike="noStrike" dirty="0">
                        <a:solidFill>
                          <a:srgbClr val="000000"/>
                        </a:solidFill>
                        <a:latin typeface="Arial"/>
                      </a:endParaRPr>
                    </a:p>
                  </a:txBody>
                  <a:tcPr marL="7034" marR="7034" marT="7034" marB="0" anchor="ctr">
                    <a:lnL w="12700" cap="flat" cmpd="sng" algn="ctr">
                      <a:no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11,029</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13,192</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14,749</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1,474</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851</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546</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17,558</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68,833</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202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i="0" u="none" strike="noStrike" cap="none" normalizeH="0" baseline="0" dirty="0" smtClean="0">
                          <a:ln>
                            <a:noFill/>
                          </a:ln>
                          <a:solidFill>
                            <a:schemeClr val="tx1"/>
                          </a:solidFill>
                          <a:effectLst/>
                          <a:latin typeface="Arial" charset="0"/>
                        </a:rPr>
                        <a:t>DIC -  15 SIF</a:t>
                      </a:r>
                      <a:endParaRPr kumimoji="0" lang="es-ES" sz="900" b="1" i="0" u="none" strike="noStrike" cap="none" normalizeH="0" baseline="0" dirty="0" smtClean="0">
                        <a:ln>
                          <a:noFill/>
                        </a:ln>
                        <a:solidFill>
                          <a:schemeClr val="tx1"/>
                        </a:solidFill>
                        <a:effectLst/>
                        <a:latin typeface="Arial" charset="0"/>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gradFill>
                      <a:gsLst>
                        <a:gs pos="0">
                          <a:srgbClr val="808080">
                            <a:lumMod val="50000"/>
                          </a:srgbClr>
                        </a:gs>
                        <a:gs pos="50000">
                          <a:srgbClr val="808080">
                            <a:lumMod val="20000"/>
                            <a:lumOff val="80000"/>
                          </a:srgbClr>
                        </a:gs>
                        <a:gs pos="95000">
                          <a:srgbClr val="808080">
                            <a:lumMod val="50000"/>
                          </a:srgbClr>
                        </a:gs>
                      </a:gsLst>
                      <a:lin ang="162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s-MX" sz="900" b="1" i="0" u="none" strike="noStrike" dirty="0" smtClean="0">
                          <a:solidFill>
                            <a:srgbClr val="000000"/>
                          </a:solidFill>
                          <a:latin typeface="+mn-lt"/>
                        </a:rPr>
                        <a:t>9,041</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10,945</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mn-lt"/>
                        </a:rPr>
                        <a:t>12,601</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s-MX" sz="900" b="1" i="0" u="none" strike="noStrike" dirty="0" smtClean="0">
                          <a:solidFill>
                            <a:srgbClr val="000000"/>
                          </a:solidFill>
                          <a:latin typeface="+mn-lt"/>
                        </a:rPr>
                        <a:t>15,214</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mn-lt"/>
                        </a:rPr>
                        <a:t>1,291</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mn-lt"/>
                        </a:rPr>
                        <a:t>692</a:t>
                      </a:r>
                      <a:endParaRPr lang="es-MX" sz="900" b="1" i="0" u="none" strike="noStrike" dirty="0">
                        <a:solidFill>
                          <a:srgbClr val="000000"/>
                        </a:solidFill>
                        <a:latin typeface="+mn-lt"/>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mn-lt"/>
                        </a:rPr>
                        <a:t>524</a:t>
                      </a:r>
                      <a:endParaRPr lang="es-MX" sz="900" b="1" i="0" u="none" strike="noStrike" dirty="0">
                        <a:solidFill>
                          <a:srgbClr val="000000"/>
                        </a:solidFill>
                        <a:latin typeface="+mn-lt"/>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mn-lt"/>
                        </a:rPr>
                        <a:t>18,999</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s-MX" sz="900" b="1" i="0" u="none" strike="noStrike" dirty="0" smtClean="0">
                          <a:solidFill>
                            <a:srgbClr val="000000"/>
                          </a:solidFill>
                          <a:latin typeface="Arial"/>
                        </a:rPr>
                        <a:t>69,307</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202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700" b="1" i="0" u="none" strike="noStrike" dirty="0">
                          <a:solidFill>
                            <a:srgbClr val="000000"/>
                          </a:solidFill>
                          <a:latin typeface="Arial"/>
                        </a:rPr>
                        <a:t>INCREMENTO</a:t>
                      </a: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393</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84</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591</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(464)</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182</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159</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22</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(1,441)</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(474)</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202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700" b="1" i="0" u="none" strike="noStrike" dirty="0">
                          <a:solidFill>
                            <a:srgbClr val="000000"/>
                          </a:solidFill>
                          <a:latin typeface="Arial"/>
                        </a:rPr>
                        <a:t>% CREC.</a:t>
                      </a: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4.3</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0.8</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4.7</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(3.1)</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14.1</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22.9</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4.1</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(7.6)</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algn="ctr" fontAlgn="b"/>
                      <a:r>
                        <a:rPr lang="es-MX" sz="900" b="1" i="0" u="none" strike="noStrike" dirty="0" smtClean="0">
                          <a:solidFill>
                            <a:srgbClr val="000000"/>
                          </a:solidFill>
                          <a:latin typeface="Arial"/>
                        </a:rPr>
                        <a:t>(0.7)</a:t>
                      </a:r>
                      <a:endParaRPr lang="es-MX" sz="900" b="1" i="0" u="none" strike="noStrike" dirty="0">
                        <a:solidFill>
                          <a:srgbClr val="000000"/>
                        </a:solidFill>
                        <a:latin typeface="Arial"/>
                      </a:endParaRPr>
                    </a:p>
                  </a:txBody>
                  <a:tcPr marL="7034" marR="7034" marT="7034"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pic>
        <p:nvPicPr>
          <p:cNvPr id="25" name="Imagen 24"/>
          <p:cNvPicPr>
            <a:picLocks noChangeAspect="1"/>
          </p:cNvPicPr>
          <p:nvPr/>
        </p:nvPicPr>
        <p:blipFill>
          <a:blip r:embed="rId5"/>
          <a:stretch>
            <a:fillRect/>
          </a:stretch>
        </p:blipFill>
        <p:spPr>
          <a:xfrm>
            <a:off x="7121238" y="4514818"/>
            <a:ext cx="1871634" cy="365792"/>
          </a:xfrm>
          <a:prstGeom prst="rect">
            <a:avLst/>
          </a:prstGeom>
        </p:spPr>
      </p:pic>
      <p:grpSp>
        <p:nvGrpSpPr>
          <p:cNvPr id="26" name="Grupo 25"/>
          <p:cNvGrpSpPr/>
          <p:nvPr/>
        </p:nvGrpSpPr>
        <p:grpSpPr>
          <a:xfrm>
            <a:off x="958105" y="1505260"/>
            <a:ext cx="81293" cy="608058"/>
            <a:chOff x="1142988" y="1420229"/>
            <a:chExt cx="81293" cy="608058"/>
          </a:xfrm>
        </p:grpSpPr>
        <p:cxnSp>
          <p:nvCxnSpPr>
            <p:cNvPr id="27" name="18 Conector recto"/>
            <p:cNvCxnSpPr/>
            <p:nvPr/>
          </p:nvCxnSpPr>
          <p:spPr>
            <a:xfrm rot="10800000">
              <a:off x="1152844" y="1420229"/>
              <a:ext cx="71437" cy="0"/>
            </a:xfrm>
            <a:prstGeom prst="line">
              <a:avLst/>
            </a:prstGeom>
            <a:noFill/>
            <a:ln w="12700" cap="flat" cmpd="sng" algn="ctr">
              <a:solidFill>
                <a:srgbClr val="000000"/>
              </a:solidFill>
              <a:prstDash val="solid"/>
            </a:ln>
            <a:effectLst/>
          </p:spPr>
        </p:cxnSp>
        <p:cxnSp>
          <p:nvCxnSpPr>
            <p:cNvPr id="28" name="18 Conector recto"/>
            <p:cNvCxnSpPr/>
            <p:nvPr/>
          </p:nvCxnSpPr>
          <p:spPr>
            <a:xfrm rot="10800000">
              <a:off x="1142988" y="1748616"/>
              <a:ext cx="71437" cy="0"/>
            </a:xfrm>
            <a:prstGeom prst="line">
              <a:avLst/>
            </a:prstGeom>
            <a:noFill/>
            <a:ln w="12700" cap="flat" cmpd="sng" algn="ctr">
              <a:solidFill>
                <a:srgbClr val="000000"/>
              </a:solidFill>
              <a:prstDash val="solid"/>
            </a:ln>
            <a:effectLst/>
          </p:spPr>
        </p:cxnSp>
        <p:cxnSp>
          <p:nvCxnSpPr>
            <p:cNvPr id="29" name="18 Conector recto"/>
            <p:cNvCxnSpPr/>
            <p:nvPr/>
          </p:nvCxnSpPr>
          <p:spPr>
            <a:xfrm rot="10800000">
              <a:off x="1152843" y="2028287"/>
              <a:ext cx="71437" cy="0"/>
            </a:xfrm>
            <a:prstGeom prst="line">
              <a:avLst/>
            </a:prstGeom>
            <a:noFill/>
            <a:ln w="12700" cap="flat" cmpd="sng" algn="ctr">
              <a:solidFill>
                <a:srgbClr val="000000"/>
              </a:solidFill>
              <a:prstDash val="solid"/>
            </a:ln>
            <a:effectLst/>
          </p:spPr>
        </p:cxnSp>
      </p:grpSp>
      <p:graphicFrame>
        <p:nvGraphicFramePr>
          <p:cNvPr id="30" name="Group 112"/>
          <p:cNvGraphicFramePr>
            <a:graphicFrameLocks noGrp="1"/>
          </p:cNvGraphicFramePr>
          <p:nvPr>
            <p:extLst>
              <p:ext uri="{D42A27DB-BD31-4B8C-83A1-F6EECF244321}">
                <p14:modId xmlns:p14="http://schemas.microsoft.com/office/powerpoint/2010/main" val="3334905839"/>
              </p:ext>
            </p:extLst>
          </p:nvPr>
        </p:nvGraphicFramePr>
        <p:xfrm>
          <a:off x="7214110" y="5025541"/>
          <a:ext cx="1647767" cy="1008112"/>
        </p:xfrm>
        <a:graphic>
          <a:graphicData uri="http://schemas.openxmlformats.org/drawingml/2006/table">
            <a:tbl>
              <a:tblPr/>
              <a:tblGrid>
                <a:gridCol w="824640"/>
                <a:gridCol w="823127"/>
              </a:tblGrid>
              <a:tr h="25202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charset="0"/>
                        </a:rPr>
                        <a:t>4,426</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charset="0"/>
                        </a:rPr>
                        <a:t>64,407</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5202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charset="0"/>
                        </a:rPr>
                        <a:t>69,307</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5202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charset="0"/>
                        </a:rPr>
                        <a:t>4,426</a:t>
                      </a: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charset="0"/>
                        </a:rPr>
                        <a:t>(4,900)</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25202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Arial" charset="0"/>
                      </a:endParaRPr>
                    </a:p>
                  </a:txBody>
                  <a:tcPr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charset="0"/>
                        </a:rPr>
                        <a:t>(7.1)</a:t>
                      </a:r>
                    </a:p>
                  </a:txBody>
                  <a:tcPr anchor="ctr" horzOverflow="overflow">
                    <a:lnL w="12700"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53783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3DE008A-60C3-3E45-BADA-CD0D7988EA5A}" type="slidenum">
              <a:rPr lang="en-US" smtClean="0"/>
              <a:pPr/>
              <a:t>8</a:t>
            </a:fld>
            <a:endParaRPr lang="en-US"/>
          </a:p>
        </p:txBody>
      </p:sp>
      <p:sp>
        <p:nvSpPr>
          <p:cNvPr id="2" name="Rectángulo 1"/>
          <p:cNvSpPr/>
          <p:nvPr/>
        </p:nvSpPr>
        <p:spPr>
          <a:xfrm>
            <a:off x="250944" y="285981"/>
            <a:ext cx="3998595" cy="400110"/>
          </a:xfrm>
          <a:prstGeom prst="rect">
            <a:avLst/>
          </a:prstGeom>
        </p:spPr>
        <p:txBody>
          <a:bodyPr wrap="none">
            <a:spAutoFit/>
          </a:bodyPr>
          <a:lstStyle/>
          <a:p>
            <a:pPr>
              <a:spcBef>
                <a:spcPct val="50000"/>
              </a:spcBef>
              <a:defRPr/>
            </a:pPr>
            <a:r>
              <a:rPr lang="es-MX" sz="2000" b="1" dirty="0">
                <a:solidFill>
                  <a:schemeClr val="bg1"/>
                </a:solidFill>
                <a:latin typeface="Arial" charset="0"/>
              </a:rPr>
              <a:t>PARTICIPACION DE MERCADO</a:t>
            </a:r>
            <a:endParaRPr lang="es-ES" sz="2000" b="1" dirty="0">
              <a:solidFill>
                <a:schemeClr val="bg1"/>
              </a:solidFill>
              <a:latin typeface="Arial" charset="0"/>
            </a:endParaRPr>
          </a:p>
        </p:txBody>
      </p:sp>
      <p:graphicFrame>
        <p:nvGraphicFramePr>
          <p:cNvPr id="12" name="Object 3"/>
          <p:cNvGraphicFramePr>
            <a:graphicFrameLocks noChangeAspect="1"/>
          </p:cNvGraphicFramePr>
          <p:nvPr>
            <p:extLst>
              <p:ext uri="{D42A27DB-BD31-4B8C-83A1-F6EECF244321}">
                <p14:modId xmlns:p14="http://schemas.microsoft.com/office/powerpoint/2010/main" val="2091088073"/>
              </p:ext>
            </p:extLst>
          </p:nvPr>
        </p:nvGraphicFramePr>
        <p:xfrm>
          <a:off x="0" y="1556792"/>
          <a:ext cx="4895851" cy="30908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377380200"/>
              </p:ext>
            </p:extLst>
          </p:nvPr>
        </p:nvGraphicFramePr>
        <p:xfrm>
          <a:off x="4499992" y="2685539"/>
          <a:ext cx="5216525" cy="324167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Box 5"/>
          <p:cNvSpPr txBox="1">
            <a:spLocks noChangeArrowheads="1"/>
          </p:cNvSpPr>
          <p:nvPr/>
        </p:nvSpPr>
        <p:spPr bwMode="auto">
          <a:xfrm>
            <a:off x="5724525" y="2565400"/>
            <a:ext cx="2100263" cy="276999"/>
          </a:xfrm>
          <a:prstGeom prst="rect">
            <a:avLst/>
          </a:prstGeom>
          <a:gradFill>
            <a:gsLst>
              <a:gs pos="0">
                <a:srgbClr val="000000">
                  <a:lumMod val="75000"/>
                  <a:lumOff val="25000"/>
                </a:srgbClr>
              </a:gs>
              <a:gs pos="50000">
                <a:srgbClr val="FFFFFF">
                  <a:lumMod val="85000"/>
                </a:srgbClr>
              </a:gs>
              <a:gs pos="100000">
                <a:srgbClr val="000000">
                  <a:lumMod val="75000"/>
                  <a:lumOff val="25000"/>
                </a:srgbClr>
              </a:gs>
            </a:gsLst>
            <a:lin ang="16200000" scaled="1"/>
          </a:gradFill>
          <a:ln w="22225">
            <a:solidFill>
              <a:srgbClr val="808080"/>
            </a:solidFill>
            <a:miter lim="800000"/>
            <a:headEnd/>
            <a:tailEnd/>
          </a:ln>
        </p:spPr>
        <p:txBody>
          <a:bodyPr>
            <a:spAutoFit/>
          </a:body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s-MX" sz="1200" b="1" i="0" u="none" strike="noStrike" kern="0" cap="none" spc="0" normalizeH="0" baseline="0" noProof="0" dirty="0" smtClean="0">
                <a:ln>
                  <a:noFill/>
                </a:ln>
                <a:solidFill>
                  <a:srgbClr val="000000"/>
                </a:solidFill>
                <a:effectLst/>
                <a:uLnTx/>
                <a:uFillTx/>
                <a:latin typeface="Arial" charset="0"/>
                <a:ea typeface="ＭＳ Ｐゴシック"/>
              </a:rPr>
              <a:t>DIC-  15 SIF</a:t>
            </a:r>
            <a:endParaRPr kumimoji="0" lang="es-ES" sz="1200" b="1" i="0" u="none" strike="noStrike" kern="0" cap="none" spc="0" normalizeH="0" baseline="0" noProof="0" dirty="0" smtClean="0">
              <a:ln>
                <a:noFill/>
              </a:ln>
              <a:solidFill>
                <a:srgbClr val="000000"/>
              </a:solidFill>
              <a:effectLst/>
              <a:uLnTx/>
              <a:uFillTx/>
              <a:latin typeface="Arial" charset="0"/>
              <a:ea typeface="ＭＳ Ｐゴシック"/>
            </a:endParaRPr>
          </a:p>
        </p:txBody>
      </p:sp>
      <p:sp>
        <p:nvSpPr>
          <p:cNvPr id="15" name="Text Box 7"/>
          <p:cNvSpPr txBox="1">
            <a:spLocks noChangeArrowheads="1"/>
          </p:cNvSpPr>
          <p:nvPr/>
        </p:nvSpPr>
        <p:spPr bwMode="auto">
          <a:xfrm>
            <a:off x="957263" y="5183188"/>
            <a:ext cx="2102569" cy="553998"/>
          </a:xfrm>
          <a:prstGeom prst="rect">
            <a:avLst/>
          </a:prstGeom>
          <a:gradFill flip="none" rotWithShape="1">
            <a:gsLst>
              <a:gs pos="1000">
                <a:srgbClr val="000000"/>
              </a:gs>
              <a:gs pos="50000">
                <a:srgbClr val="6699FF"/>
              </a:gs>
              <a:gs pos="100000">
                <a:srgbClr val="000000"/>
              </a:gs>
            </a:gsLst>
            <a:lin ang="16200000" scaled="1"/>
            <a:tileRect/>
          </a:gradFill>
          <a:ln w="9525" cmpd="sng">
            <a:solidFill>
              <a:srgbClr val="002060"/>
            </a:solidFill>
            <a:miter lim="800000"/>
            <a:headEnd/>
            <a:tailEnd/>
          </a:ln>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s-MX" sz="1200" b="1" i="0" u="none" strike="noStrike" kern="0" cap="none" spc="0" normalizeH="0" baseline="0" noProof="0" dirty="0" smtClean="0">
                <a:ln>
                  <a:noFill/>
                </a:ln>
                <a:solidFill>
                  <a:srgbClr val="FFFFFF"/>
                </a:solidFill>
                <a:effectLst/>
                <a:uLnTx/>
                <a:uFillTx/>
                <a:latin typeface="Arial"/>
                <a:ea typeface="ＭＳ Ｐゴシック"/>
              </a:rPr>
              <a:t>PERSONAS  275,230 MP</a:t>
            </a:r>
            <a:endParaRPr kumimoji="0" lang="es-MX" sz="1200" b="1" i="0" u="none" strike="noStrike" kern="0" cap="none" spc="0" normalizeH="0" baseline="0" noProof="0" dirty="0">
              <a:ln>
                <a:noFill/>
              </a:ln>
              <a:solidFill>
                <a:srgbClr val="FFFFFF"/>
              </a:solidFill>
              <a:effectLst/>
              <a:uLnTx/>
              <a:uFillTx/>
              <a:latin typeface="Arial"/>
              <a:ea typeface="ＭＳ Ｐゴシック"/>
            </a:endParaRPr>
          </a:p>
          <a:p>
            <a:pPr marL="0" marR="0" lvl="0" indent="0" algn="ctr" defTabSz="914400" eaLnBrk="1" fontAlgn="base" latinLnBrk="0" hangingPunct="1">
              <a:lnSpc>
                <a:spcPct val="100000"/>
              </a:lnSpc>
              <a:spcBef>
                <a:spcPct val="50000"/>
              </a:spcBef>
              <a:spcAft>
                <a:spcPct val="0"/>
              </a:spcAft>
              <a:buClrTx/>
              <a:buSzTx/>
              <a:buFontTx/>
              <a:buNone/>
              <a:tabLst/>
              <a:defRPr/>
            </a:pPr>
            <a:r>
              <a:rPr kumimoji="0" lang="es-MX" sz="1200" b="1" i="0" u="none" strike="noStrike" kern="0" cap="none" spc="0" normalizeH="0" baseline="0" noProof="0" dirty="0" smtClean="0">
                <a:ln>
                  <a:noFill/>
                </a:ln>
                <a:solidFill>
                  <a:srgbClr val="FFFFFF"/>
                </a:solidFill>
                <a:effectLst/>
                <a:uLnTx/>
                <a:uFillTx/>
                <a:latin typeface="Arial"/>
                <a:ea typeface="ＭＳ Ｐゴシック"/>
              </a:rPr>
              <a:t>63.2%</a:t>
            </a:r>
            <a:endParaRPr kumimoji="0" lang="es-ES" sz="1200" b="1" i="0" u="none" strike="noStrike" kern="0" cap="none" spc="0" normalizeH="0" baseline="0" noProof="0" dirty="0">
              <a:ln>
                <a:noFill/>
              </a:ln>
              <a:solidFill>
                <a:srgbClr val="FFFFFF"/>
              </a:solidFill>
              <a:effectLst/>
              <a:uLnTx/>
              <a:uFillTx/>
              <a:latin typeface="Arial"/>
              <a:ea typeface="ＭＳ Ｐゴシック"/>
            </a:endParaRPr>
          </a:p>
        </p:txBody>
      </p:sp>
      <p:sp>
        <p:nvSpPr>
          <p:cNvPr id="16" name="Text Box 8"/>
          <p:cNvSpPr txBox="1">
            <a:spLocks noChangeArrowheads="1"/>
          </p:cNvSpPr>
          <p:nvPr/>
        </p:nvSpPr>
        <p:spPr bwMode="auto">
          <a:xfrm>
            <a:off x="5940152" y="5373216"/>
            <a:ext cx="2088232" cy="553998"/>
          </a:xfrm>
          <a:prstGeom prst="rect">
            <a:avLst/>
          </a:prstGeom>
          <a:gradFill>
            <a:gsLst>
              <a:gs pos="0">
                <a:srgbClr val="000000">
                  <a:lumMod val="50000"/>
                  <a:lumOff val="50000"/>
                </a:srgbClr>
              </a:gs>
              <a:gs pos="50000">
                <a:srgbClr val="808080">
                  <a:lumMod val="20000"/>
                  <a:lumOff val="80000"/>
                </a:srgbClr>
              </a:gs>
              <a:gs pos="100000">
                <a:srgbClr val="000000">
                  <a:lumMod val="50000"/>
                  <a:lumOff val="50000"/>
                </a:srgbClr>
              </a:gs>
            </a:gsLst>
            <a:lin ang="16200000" scaled="1"/>
          </a:gradFill>
          <a:ln w="22225">
            <a:solidFill>
              <a:srgbClr val="808080"/>
            </a:solidFill>
            <a:miter lim="800000"/>
            <a:headEnd/>
            <a:tailEnd/>
          </a:ln>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s-MX" sz="1200" b="1" i="0" u="none" strike="noStrike" kern="0" cap="none" spc="0" normalizeH="0" baseline="0" noProof="0" dirty="0">
                <a:ln>
                  <a:noFill/>
                </a:ln>
                <a:solidFill>
                  <a:srgbClr val="000000"/>
                </a:solidFill>
                <a:effectLst/>
                <a:uLnTx/>
                <a:uFillTx/>
                <a:latin typeface="Arial"/>
                <a:ea typeface="ＭＳ Ｐゴシック"/>
              </a:rPr>
              <a:t>PERSONAS </a:t>
            </a:r>
            <a:r>
              <a:rPr kumimoji="0" lang="es-MX" sz="1200" b="1" i="0" u="none" strike="noStrike" kern="0" cap="none" spc="0" normalizeH="0" baseline="0" noProof="0" dirty="0" smtClean="0">
                <a:ln>
                  <a:noFill/>
                </a:ln>
                <a:solidFill>
                  <a:srgbClr val="000000"/>
                </a:solidFill>
                <a:effectLst/>
                <a:uLnTx/>
                <a:uFillTx/>
                <a:latin typeface="Arial"/>
                <a:ea typeface="ＭＳ Ｐゴシック"/>
              </a:rPr>
              <a:t> 238,078 MP</a:t>
            </a:r>
          </a:p>
          <a:p>
            <a:pPr marL="0" marR="0" lvl="0" indent="0" algn="ctr" defTabSz="914400" eaLnBrk="1" fontAlgn="base" latinLnBrk="0" hangingPunct="1">
              <a:lnSpc>
                <a:spcPct val="100000"/>
              </a:lnSpc>
              <a:spcBef>
                <a:spcPct val="50000"/>
              </a:spcBef>
              <a:spcAft>
                <a:spcPct val="0"/>
              </a:spcAft>
              <a:buClrTx/>
              <a:buSzTx/>
              <a:buFontTx/>
              <a:buNone/>
              <a:tabLst/>
              <a:defRPr/>
            </a:pPr>
            <a:r>
              <a:rPr kumimoji="0" lang="es-MX" sz="1200" b="1" i="0" u="none" strike="noStrike" kern="0" cap="none" spc="0" normalizeH="0" baseline="0" noProof="0" dirty="0" smtClean="0">
                <a:ln>
                  <a:noFill/>
                </a:ln>
                <a:solidFill>
                  <a:srgbClr val="000000"/>
                </a:solidFill>
                <a:effectLst/>
                <a:uLnTx/>
                <a:uFillTx/>
                <a:latin typeface="Arial"/>
                <a:ea typeface="ＭＳ Ｐゴシック"/>
              </a:rPr>
              <a:t>62.2%</a:t>
            </a:r>
            <a:endParaRPr kumimoji="0" lang="es-ES" sz="1200" b="1" i="0" u="none" strike="noStrike" kern="0" cap="none" spc="0" normalizeH="0" baseline="0" noProof="0" dirty="0">
              <a:ln>
                <a:noFill/>
              </a:ln>
              <a:solidFill>
                <a:srgbClr val="000000"/>
              </a:solidFill>
              <a:effectLst/>
              <a:uLnTx/>
              <a:uFillTx/>
              <a:latin typeface="Arial"/>
              <a:ea typeface="ＭＳ Ｐゴシック"/>
            </a:endParaRPr>
          </a:p>
        </p:txBody>
      </p:sp>
      <p:sp>
        <p:nvSpPr>
          <p:cNvPr id="17" name="Text Box 5"/>
          <p:cNvSpPr txBox="1">
            <a:spLocks noChangeArrowheads="1"/>
          </p:cNvSpPr>
          <p:nvPr/>
        </p:nvSpPr>
        <p:spPr bwMode="auto">
          <a:xfrm>
            <a:off x="1142976" y="1071546"/>
            <a:ext cx="2100263" cy="276999"/>
          </a:xfrm>
          <a:prstGeom prst="rect">
            <a:avLst/>
          </a:prstGeom>
          <a:gradFill>
            <a:gsLst>
              <a:gs pos="1000">
                <a:srgbClr val="000000"/>
              </a:gs>
              <a:gs pos="50000">
                <a:srgbClr val="6699FF"/>
              </a:gs>
              <a:gs pos="100000">
                <a:srgbClr val="000000"/>
              </a:gs>
            </a:gsLst>
            <a:lin ang="16200000" scaled="1"/>
          </a:gradFill>
          <a:ln w="6350">
            <a:solidFill>
              <a:srgbClr val="002060"/>
            </a:solidFill>
            <a:miter lim="800000"/>
            <a:headEnd/>
            <a:tailEnd/>
          </a:ln>
          <a:effectLst>
            <a:outerShdw blurRad="50800" dist="50800" dir="5400000" algn="ctr" rotWithShape="0">
              <a:srgbClr val="FFFFFF"/>
            </a:outerShdw>
          </a:effectLst>
        </p:spPr>
        <p:txBody>
          <a:bodyPr>
            <a:spAutoFit/>
          </a:bodyP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s-MX" sz="1200" b="1" i="0" u="none" strike="noStrike" kern="0" cap="none" spc="0" normalizeH="0" baseline="0" noProof="0" dirty="0" smtClean="0">
                <a:ln>
                  <a:noFill/>
                </a:ln>
                <a:solidFill>
                  <a:srgbClr val="FFFFFF"/>
                </a:solidFill>
                <a:effectLst/>
                <a:uLnTx/>
                <a:uFillTx/>
                <a:latin typeface="Arial" charset="0"/>
                <a:ea typeface="ＭＳ Ｐゴシック"/>
              </a:rPr>
              <a:t>DIC – 16 RR7</a:t>
            </a:r>
            <a:endParaRPr kumimoji="0" lang="es-ES" sz="1200" b="1" i="0" u="none" strike="noStrike" kern="0" cap="none" spc="0" normalizeH="0" baseline="0" noProof="0" dirty="0" smtClean="0">
              <a:ln>
                <a:noFill/>
              </a:ln>
              <a:solidFill>
                <a:srgbClr val="FFFFFF"/>
              </a:solidFill>
              <a:effectLst/>
              <a:uLnTx/>
              <a:uFillTx/>
              <a:latin typeface="Arial" charset="0"/>
              <a:ea typeface="ＭＳ Ｐゴシック"/>
            </a:endParaRPr>
          </a:p>
        </p:txBody>
      </p:sp>
    </p:spTree>
    <p:extLst>
      <p:ext uri="{BB962C8B-B14F-4D97-AF65-F5344CB8AC3E}">
        <p14:creationId xmlns:p14="http://schemas.microsoft.com/office/powerpoint/2010/main" val="404520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23DE008A-60C3-3E45-BADA-CD0D7988EA5A}" type="slidenum">
              <a:rPr lang="en-US" smtClean="0"/>
              <a:pPr/>
              <a:t>9</a:t>
            </a:fld>
            <a:endParaRPr lang="en-US"/>
          </a:p>
        </p:txBody>
      </p:sp>
      <p:sp>
        <p:nvSpPr>
          <p:cNvPr id="2" name="Rectángulo 1"/>
          <p:cNvSpPr/>
          <p:nvPr/>
        </p:nvSpPr>
        <p:spPr>
          <a:xfrm>
            <a:off x="0" y="0"/>
            <a:ext cx="6494929" cy="892552"/>
          </a:xfrm>
          <a:prstGeom prst="rect">
            <a:avLst/>
          </a:prstGeom>
        </p:spPr>
        <p:txBody>
          <a:bodyPr wrap="square">
            <a:spAutoFit/>
          </a:bodyPr>
          <a:lstStyle/>
          <a:p>
            <a:pPr>
              <a:defRPr/>
            </a:pPr>
            <a:r>
              <a:rPr lang="es-ES_tradnl" sz="1900" b="1" dirty="0">
                <a:solidFill>
                  <a:schemeClr val="bg1"/>
                </a:solidFill>
                <a:latin typeface="Arial" panose="020B0604020202020204" pitchFamily="34" charset="0"/>
                <a:cs typeface="Arial" panose="020B0604020202020204" pitchFamily="34" charset="0"/>
              </a:rPr>
              <a:t>PARTICIPACION DE </a:t>
            </a:r>
            <a:r>
              <a:rPr lang="es-ES_tradnl" sz="1900" b="1" dirty="0" smtClean="0">
                <a:solidFill>
                  <a:schemeClr val="bg1"/>
                </a:solidFill>
                <a:latin typeface="Arial" panose="020B0604020202020204" pitchFamily="34" charset="0"/>
                <a:cs typeface="Arial" panose="020B0604020202020204" pitchFamily="34" charset="0"/>
              </a:rPr>
              <a:t>PRIMAS SECTOR </a:t>
            </a:r>
            <a:r>
              <a:rPr lang="es-ES_tradnl" sz="1900" b="1" dirty="0">
                <a:solidFill>
                  <a:schemeClr val="bg1"/>
                </a:solidFill>
                <a:latin typeface="Arial" panose="020B0604020202020204" pitchFamily="34" charset="0"/>
                <a:cs typeface="Arial" panose="020B0604020202020204" pitchFamily="34" charset="0"/>
              </a:rPr>
              <a:t>TRADICIONAL VS CIAS. LIGADAS A BANCOS (CLB</a:t>
            </a:r>
            <a:r>
              <a:rPr lang="es-ES_tradnl" sz="1900" b="1" dirty="0" smtClean="0">
                <a:solidFill>
                  <a:schemeClr val="bg1"/>
                </a:solidFill>
                <a:latin typeface="Arial" panose="020B0604020202020204" pitchFamily="34" charset="0"/>
                <a:cs typeface="Arial" panose="020B0604020202020204" pitchFamily="34" charset="0"/>
              </a:rPr>
              <a:t>)</a:t>
            </a:r>
          </a:p>
          <a:p>
            <a:pPr>
              <a:defRPr/>
            </a:pPr>
            <a:r>
              <a:rPr lang="es-ES_tradnl" sz="1400" b="1" dirty="0" smtClean="0">
                <a:solidFill>
                  <a:schemeClr val="bg1"/>
                </a:solidFill>
                <a:latin typeface="Arial" panose="020B0604020202020204" pitchFamily="34" charset="0"/>
                <a:cs typeface="Arial" panose="020B0604020202020204" pitchFamily="34" charset="0"/>
              </a:rPr>
              <a:t>DICIEMBRE 2016 RR7</a:t>
            </a:r>
            <a:endParaRPr lang="es-ES_tradnl" sz="1400" b="1" dirty="0">
              <a:solidFill>
                <a:schemeClr val="bg1"/>
              </a:solidFill>
              <a:latin typeface="Arial" panose="020B0604020202020204" pitchFamily="34" charset="0"/>
              <a:cs typeface="Arial" panose="020B0604020202020204" pitchFamily="34" charset="0"/>
            </a:endParaRPr>
          </a:p>
        </p:txBody>
      </p:sp>
      <p:graphicFrame>
        <p:nvGraphicFramePr>
          <p:cNvPr id="9" name="Object 48"/>
          <p:cNvGraphicFramePr>
            <a:graphicFrameLocks noChangeAspect="1"/>
          </p:cNvGraphicFramePr>
          <p:nvPr>
            <p:extLst>
              <p:ext uri="{D42A27DB-BD31-4B8C-83A1-F6EECF244321}">
                <p14:modId xmlns:p14="http://schemas.microsoft.com/office/powerpoint/2010/main" val="1316068417"/>
              </p:ext>
            </p:extLst>
          </p:nvPr>
        </p:nvGraphicFramePr>
        <p:xfrm>
          <a:off x="1428728" y="947187"/>
          <a:ext cx="5940425"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oup 144"/>
          <p:cNvGraphicFramePr>
            <a:graphicFrameLocks/>
          </p:cNvGraphicFramePr>
          <p:nvPr>
            <p:extLst>
              <p:ext uri="{D42A27DB-BD31-4B8C-83A1-F6EECF244321}">
                <p14:modId xmlns:p14="http://schemas.microsoft.com/office/powerpoint/2010/main" val="844880909"/>
              </p:ext>
            </p:extLst>
          </p:nvPr>
        </p:nvGraphicFramePr>
        <p:xfrm>
          <a:off x="1428728" y="4540177"/>
          <a:ext cx="6390747" cy="1779915"/>
        </p:xfrm>
        <a:graphic>
          <a:graphicData uri="http://schemas.openxmlformats.org/drawingml/2006/table">
            <a:tbl>
              <a:tblPr/>
              <a:tblGrid>
                <a:gridCol w="1501026"/>
                <a:gridCol w="773430"/>
                <a:gridCol w="667858"/>
                <a:gridCol w="121669"/>
                <a:gridCol w="835522"/>
                <a:gridCol w="747207"/>
                <a:gridCol w="919131"/>
                <a:gridCol w="824904"/>
              </a:tblGrid>
              <a:tr h="288925">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u="none" strike="noStrike" cap="none" normalizeH="0" baseline="0" dirty="0" smtClean="0">
                          <a:ln>
                            <a:noFill/>
                          </a:ln>
                          <a:solidFill>
                            <a:schemeClr val="tx1"/>
                          </a:solidFill>
                          <a:effectLst/>
                        </a:rPr>
                        <a:t>MILLONES DE PESOS</a:t>
                      </a:r>
                      <a:endParaRPr kumimoji="0" lang="es-ES" sz="900" b="1" i="0" u="none" strike="noStrike" cap="none" normalizeH="0" baseline="0" dirty="0" smtClean="0">
                        <a:ln>
                          <a:noFill/>
                        </a:ln>
                        <a:solidFill>
                          <a:schemeClr val="tx1"/>
                        </a:solidFill>
                        <a:effectLst/>
                        <a:latin typeface="Arial" charset="0"/>
                      </a:endParaRPr>
                    </a:p>
                  </a:txBody>
                  <a:tcPr horzOverflow="overflow">
                    <a:lnL>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u="none" strike="noStrike" cap="none" normalizeH="0" baseline="0" dirty="0" smtClean="0">
                          <a:ln>
                            <a:noFill/>
                          </a:ln>
                          <a:solidFill>
                            <a:schemeClr val="tx1"/>
                          </a:solidFill>
                          <a:effectLst/>
                        </a:rPr>
                        <a:t>VIDA</a:t>
                      </a:r>
                      <a:endParaRPr kumimoji="0" lang="es-ES" sz="9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u="none" strike="noStrike" cap="none" normalizeH="0" baseline="0" dirty="0" smtClean="0">
                          <a:ln>
                            <a:noFill/>
                          </a:ln>
                          <a:solidFill>
                            <a:schemeClr val="tx1"/>
                          </a:solidFill>
                          <a:effectLst/>
                        </a:rPr>
                        <a:t>PENS.</a:t>
                      </a:r>
                      <a:endParaRPr kumimoji="0" lang="es-ES" sz="9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9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u="none" strike="noStrike" cap="none" normalizeH="0" baseline="0" dirty="0" smtClean="0">
                          <a:ln>
                            <a:noFill/>
                          </a:ln>
                          <a:solidFill>
                            <a:schemeClr val="tx1"/>
                          </a:solidFill>
                          <a:effectLst/>
                        </a:rPr>
                        <a:t>ACC. Y ENF.</a:t>
                      </a:r>
                      <a:endParaRPr kumimoji="0" lang="es-ES" sz="9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u="none" strike="noStrike" cap="none" normalizeH="0" baseline="0" dirty="0" smtClean="0">
                          <a:ln>
                            <a:noFill/>
                          </a:ln>
                          <a:solidFill>
                            <a:schemeClr val="tx1"/>
                          </a:solidFill>
                          <a:effectLst/>
                        </a:rPr>
                        <a:t>AUTOS</a:t>
                      </a:r>
                      <a:endParaRPr kumimoji="0" lang="es-ES" sz="9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u="none" strike="noStrike" cap="none" normalizeH="0" baseline="0" dirty="0" smtClean="0">
                          <a:ln>
                            <a:noFill/>
                          </a:ln>
                          <a:solidFill>
                            <a:schemeClr val="tx1"/>
                          </a:solidFill>
                          <a:effectLst/>
                        </a:rPr>
                        <a:t>DAÑOS S/A</a:t>
                      </a:r>
                      <a:endParaRPr kumimoji="0" lang="es-ES" sz="9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900" b="1" u="none" strike="noStrike" cap="none" normalizeH="0" baseline="0" dirty="0" smtClean="0">
                          <a:ln>
                            <a:noFill/>
                          </a:ln>
                          <a:solidFill>
                            <a:schemeClr val="tx1"/>
                          </a:solidFill>
                          <a:effectLst/>
                        </a:rPr>
                        <a:t>TOTAL</a:t>
                      </a:r>
                      <a:endParaRPr kumimoji="0" lang="es-ES" sz="9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r>
              <a:tr h="250825">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bg1"/>
                          </a:solidFill>
                          <a:effectLst/>
                        </a:rPr>
                        <a:t>TRADICIONAL</a:t>
                      </a:r>
                      <a:endParaRPr kumimoji="0" lang="es-ES" sz="1200" b="1" i="0" u="none" strike="noStrike" cap="none" normalizeH="0" baseline="0" dirty="0" smtClean="0">
                        <a:ln>
                          <a:noFill/>
                        </a:ln>
                        <a:solidFill>
                          <a:schemeClr val="bg1"/>
                        </a:solidFill>
                        <a:effectLst/>
                        <a:latin typeface="Arial" charset="0"/>
                      </a:endParaRPr>
                    </a:p>
                  </a:txBody>
                  <a:tcPr horzOverflow="overflow">
                    <a:lnL>
                      <a:noFill/>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gradFill>
                      <a:gsLst>
                        <a:gs pos="1000">
                          <a:srgbClr val="000000"/>
                        </a:gs>
                        <a:gs pos="50000">
                          <a:srgbClr val="6699FF"/>
                        </a:gs>
                        <a:gs pos="100000">
                          <a:srgbClr val="000000"/>
                        </a:gs>
                      </a:gsLst>
                      <a:lin ang="162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131,360</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4,263</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62,072</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80,398</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58,008</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336,101</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r>
              <a:tr h="265113">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CLB</a:t>
                      </a:r>
                      <a:endParaRPr kumimoji="0" lang="es-ES" sz="1200" b="1" i="0" u="none" strike="noStrike" cap="none" normalizeH="0" baseline="0" dirty="0" smtClean="0">
                        <a:ln>
                          <a:noFill/>
                        </a:ln>
                        <a:solidFill>
                          <a:schemeClr val="tx1"/>
                        </a:solidFill>
                        <a:effectLst/>
                        <a:latin typeface="Arial" charset="0"/>
                      </a:endParaRPr>
                    </a:p>
                  </a:txBody>
                  <a:tcPr horzOverflow="overflow">
                    <a:lnL>
                      <a:noFill/>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gradFill>
                      <a:gsLst>
                        <a:gs pos="0">
                          <a:srgbClr val="808080">
                            <a:lumMod val="50000"/>
                          </a:srgbClr>
                        </a:gs>
                        <a:gs pos="50000">
                          <a:srgbClr val="808080">
                            <a:lumMod val="20000"/>
                            <a:lumOff val="80000"/>
                          </a:srgbClr>
                        </a:gs>
                        <a:gs pos="100000">
                          <a:srgbClr val="808080">
                            <a:lumMod val="50000"/>
                          </a:srgbClr>
                        </a:gs>
                      </a:gsLst>
                      <a:lin ang="162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54,967</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15,023</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7,546</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10,704</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10,825 </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99,065</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r>
              <a:tr h="203200">
                <a:tc gridSpan="8">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PARTICIPACIÓN PORCENTUAL</a:t>
                      </a:r>
                      <a:endParaRPr kumimoji="0" lang="es-ES" sz="1200" b="1"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16875">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bg1"/>
                          </a:solidFill>
                          <a:effectLst/>
                        </a:rPr>
                        <a:t>TRADICIONAL</a:t>
                      </a:r>
                      <a:endParaRPr kumimoji="0" lang="es-ES" sz="1200" b="1" i="0" u="none" strike="noStrike" cap="none" normalizeH="0" baseline="0" dirty="0" smtClean="0">
                        <a:ln>
                          <a:noFill/>
                        </a:ln>
                        <a:solidFill>
                          <a:schemeClr val="bg1"/>
                        </a:solidFill>
                        <a:effectLst/>
                        <a:latin typeface="Arial" charset="0"/>
                      </a:endParaRPr>
                    </a:p>
                  </a:txBody>
                  <a:tcPr horzOverflow="overflow">
                    <a:lnL>
                      <a:noFill/>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gradFill>
                      <a:gsLst>
                        <a:gs pos="1000">
                          <a:srgbClr val="000000"/>
                        </a:gs>
                        <a:gs pos="50000">
                          <a:srgbClr val="6699FF"/>
                        </a:gs>
                        <a:gs pos="100000">
                          <a:srgbClr val="000000"/>
                        </a:gs>
                      </a:gsLst>
                      <a:lin ang="162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70.5</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22.1</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89.2</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88.3</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i="0" u="none" strike="noStrike" cap="none" normalizeH="0" baseline="0" dirty="0" smtClean="0">
                          <a:ln>
                            <a:noFill/>
                          </a:ln>
                          <a:solidFill>
                            <a:schemeClr val="tx1"/>
                          </a:solidFill>
                          <a:effectLst/>
                          <a:latin typeface="+mn-lt"/>
                        </a:rPr>
                        <a:t>84.3</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77.2</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r>
              <a:tr h="230188">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CLB</a:t>
                      </a:r>
                      <a:endParaRPr kumimoji="0" lang="es-ES" sz="1200" b="1" i="0" u="none" strike="noStrike" cap="none" normalizeH="0" baseline="0" dirty="0" smtClean="0">
                        <a:ln>
                          <a:noFill/>
                        </a:ln>
                        <a:solidFill>
                          <a:schemeClr val="tx1"/>
                        </a:solidFill>
                        <a:effectLst/>
                        <a:latin typeface="Arial" charset="0"/>
                      </a:endParaRPr>
                    </a:p>
                  </a:txBody>
                  <a:tcPr horzOverflow="overflow">
                    <a:lnL>
                      <a:noFill/>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gradFill>
                      <a:gsLst>
                        <a:gs pos="0">
                          <a:srgbClr val="808080">
                            <a:lumMod val="50000"/>
                          </a:srgbClr>
                        </a:gs>
                        <a:gs pos="50000">
                          <a:srgbClr val="808080">
                            <a:lumMod val="20000"/>
                            <a:lumOff val="80000"/>
                          </a:srgbClr>
                        </a:gs>
                        <a:gs pos="100000">
                          <a:srgbClr val="808080">
                            <a:lumMod val="50000"/>
                          </a:srgbClr>
                        </a:gs>
                      </a:gsLst>
                      <a:lin ang="16200000" scaled="1"/>
                    </a:grad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29.5</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77.9</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10.8</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MX"/>
                    </a:p>
                  </a:txBody>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11.7</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15.7</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ea typeface="ＭＳ Ｐゴシック"/>
                        </a:defRPr>
                      </a:lvl1pPr>
                      <a:lvl2pPr marL="457200" algn="l" defTabSz="457200" rtl="0" eaLnBrk="1" latinLnBrk="0" hangingPunct="1">
                        <a:defRPr sz="1800" kern="1200">
                          <a:solidFill>
                            <a:schemeClr val="tx1"/>
                          </a:solidFill>
                          <a:latin typeface="Arial"/>
                          <a:ea typeface="ＭＳ Ｐゴシック"/>
                        </a:defRPr>
                      </a:lvl2pPr>
                      <a:lvl3pPr marL="914400" algn="l" defTabSz="457200" rtl="0" eaLnBrk="1" latinLnBrk="0" hangingPunct="1">
                        <a:defRPr sz="1800" kern="1200">
                          <a:solidFill>
                            <a:schemeClr val="tx1"/>
                          </a:solidFill>
                          <a:latin typeface="Arial"/>
                          <a:ea typeface="ＭＳ Ｐゴシック"/>
                        </a:defRPr>
                      </a:lvl3pPr>
                      <a:lvl4pPr marL="1371600" algn="l" defTabSz="457200" rtl="0" eaLnBrk="1" latinLnBrk="0" hangingPunct="1">
                        <a:defRPr sz="1800" kern="1200">
                          <a:solidFill>
                            <a:schemeClr val="tx1"/>
                          </a:solidFill>
                          <a:latin typeface="Arial"/>
                          <a:ea typeface="ＭＳ Ｐゴシック"/>
                        </a:defRPr>
                      </a:lvl4pPr>
                      <a:lvl5pPr marL="1828800" algn="l" defTabSz="457200" rtl="0" eaLnBrk="1" latinLnBrk="0" hangingPunct="1">
                        <a:defRPr sz="1800" kern="1200">
                          <a:solidFill>
                            <a:schemeClr val="tx1"/>
                          </a:solidFill>
                          <a:latin typeface="Arial"/>
                          <a:ea typeface="ＭＳ Ｐゴシック"/>
                        </a:defRPr>
                      </a:lvl5pPr>
                      <a:lvl6pPr marL="2286000" algn="l" defTabSz="457200" rtl="0" eaLnBrk="1" latinLnBrk="0" hangingPunct="1">
                        <a:defRPr sz="1800" kern="1200">
                          <a:solidFill>
                            <a:schemeClr val="tx1"/>
                          </a:solidFill>
                          <a:latin typeface="Arial"/>
                          <a:ea typeface="ＭＳ Ｐゴシック"/>
                        </a:defRPr>
                      </a:lvl6pPr>
                      <a:lvl7pPr marL="2743200" algn="l" defTabSz="457200" rtl="0" eaLnBrk="1" latinLnBrk="0" hangingPunct="1">
                        <a:defRPr sz="1800" kern="1200">
                          <a:solidFill>
                            <a:schemeClr val="tx1"/>
                          </a:solidFill>
                          <a:latin typeface="Arial"/>
                          <a:ea typeface="ＭＳ Ｐゴシック"/>
                        </a:defRPr>
                      </a:lvl7pPr>
                      <a:lvl8pPr marL="3200400" algn="l" defTabSz="457200" rtl="0" eaLnBrk="1" latinLnBrk="0" hangingPunct="1">
                        <a:defRPr sz="1800" kern="1200">
                          <a:solidFill>
                            <a:schemeClr val="tx1"/>
                          </a:solidFill>
                          <a:latin typeface="Arial"/>
                          <a:ea typeface="ＭＳ Ｐゴシック"/>
                        </a:defRPr>
                      </a:lvl8pPr>
                      <a:lvl9pPr marL="3657600" algn="l" defTabSz="4572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200" b="1" u="none" strike="noStrike" cap="none" normalizeH="0" baseline="0" dirty="0" smtClean="0">
                          <a:ln>
                            <a:noFill/>
                          </a:ln>
                          <a:solidFill>
                            <a:schemeClr val="tx1"/>
                          </a:solidFill>
                          <a:effectLst/>
                        </a:rPr>
                        <a:t>22.8</a:t>
                      </a:r>
                      <a:endParaRPr kumimoji="0" lang="es-ES" sz="1200" b="1" i="0" u="none" strike="noStrike" cap="none" normalizeH="0" baseline="0" dirty="0" smtClean="0">
                        <a:ln>
                          <a:noFill/>
                        </a:ln>
                        <a:solidFill>
                          <a:schemeClr val="tx1"/>
                        </a:solidFill>
                        <a:effectLst/>
                        <a:latin typeface="Arial" charset="0"/>
                      </a:endParaRPr>
                    </a:p>
                  </a:txBody>
                  <a:tcPr horzOverflow="overflow">
                    <a:lnL w="19050" cap="flat" cmpd="sng" algn="ctr">
                      <a:no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88412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8659</TotalTime>
  <Words>2987</Words>
  <Application>Microsoft Office PowerPoint</Application>
  <PresentationFormat>Presentación en pantalla (4:3)</PresentationFormat>
  <Paragraphs>537</Paragraphs>
  <Slides>15</Slides>
  <Notes>15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15</vt:i4>
      </vt:variant>
    </vt:vector>
  </HeadingPairs>
  <TitlesOfParts>
    <vt:vector size="25" baseType="lpstr">
      <vt:lpstr>ＭＳ Ｐゴシック</vt:lpstr>
      <vt:lpstr>Arial</vt:lpstr>
      <vt:lpstr>Arial Black</vt:lpstr>
      <vt:lpstr>Arial Narrow</vt:lpstr>
      <vt:lpstr>Calibri</vt:lpstr>
      <vt:lpstr>Cambria Math</vt:lpstr>
      <vt:lpstr>Tahoma</vt:lpstr>
      <vt:lpstr>Verdana</vt:lpstr>
      <vt:lpstr>Wingdings</vt:lpstr>
      <vt:lpstr>Office Theme</vt:lpstr>
      <vt:lpstr>COMPORTAMIENTO DEL SEGURO MEXICANO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Company>altitud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lucia gutierrez</dc:creator>
  <cp:lastModifiedBy>Mauricio G.. Arredondo Fernández</cp:lastModifiedBy>
  <cp:revision>925</cp:revision>
  <cp:lastPrinted>2017-03-08T00:53:03Z</cp:lastPrinted>
  <dcterms:created xsi:type="dcterms:W3CDTF">2014-07-03T18:54:10Z</dcterms:created>
  <dcterms:modified xsi:type="dcterms:W3CDTF">2017-03-08T15:17:49Z</dcterms:modified>
</cp:coreProperties>
</file>