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1376" r:id="rId2"/>
    <p:sldId id="1355" r:id="rId3"/>
    <p:sldId id="1357" r:id="rId4"/>
    <p:sldId id="1358" r:id="rId5"/>
    <p:sldId id="1359" r:id="rId6"/>
    <p:sldId id="1360" r:id="rId7"/>
    <p:sldId id="1366" r:id="rId8"/>
    <p:sldId id="1392" r:id="rId9"/>
    <p:sldId id="1361" r:id="rId10"/>
    <p:sldId id="1362" r:id="rId11"/>
    <p:sldId id="1363" r:id="rId12"/>
    <p:sldId id="1367" r:id="rId13"/>
    <p:sldId id="1364" r:id="rId14"/>
    <p:sldId id="1295" r:id="rId15"/>
    <p:sldId id="1297" r:id="rId16"/>
    <p:sldId id="1288" r:id="rId17"/>
    <p:sldId id="1287" r:id="rId18"/>
    <p:sldId id="1387" r:id="rId19"/>
    <p:sldId id="1393" r:id="rId20"/>
    <p:sldId id="1394" r:id="rId21"/>
    <p:sldId id="1334" r:id="rId22"/>
    <p:sldId id="1380" r:id="rId23"/>
    <p:sldId id="1381" r:id="rId24"/>
    <p:sldId id="1388" r:id="rId25"/>
    <p:sldId id="1389" r:id="rId26"/>
    <p:sldId id="1390" r:id="rId27"/>
    <p:sldId id="1391" r:id="rId28"/>
    <p:sldId id="1382" r:id="rId29"/>
    <p:sldId id="1365" r:id="rId30"/>
    <p:sldId id="1377" r:id="rId31"/>
  </p:sldIdLst>
  <p:sldSz cx="9144000" cy="6858000" type="screen4x3"/>
  <p:notesSz cx="7010400" cy="9296400"/>
  <p:defaultTextStyle>
    <a:defPPr>
      <a:defRPr lang="es-ES_trad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D53A1B"/>
    <a:srgbClr val="00355C"/>
    <a:srgbClr val="975D59"/>
    <a:srgbClr val="05AB09"/>
    <a:srgbClr val="CDDA4E"/>
    <a:srgbClr val="91BD93"/>
    <a:srgbClr val="DC9384"/>
    <a:srgbClr val="969696"/>
    <a:srgbClr val="F76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737" autoAdjust="0"/>
  </p:normalViewPr>
  <p:slideViewPr>
    <p:cSldViewPr>
      <p:cViewPr>
        <p:scale>
          <a:sx n="60" d="100"/>
          <a:sy n="60" d="100"/>
        </p:scale>
        <p:origin x="-2400" y="-1232"/>
      </p:cViewPr>
      <p:guideLst>
        <p:guide orient="horz" pos="2160"/>
        <p:guide pos="2880"/>
      </p:guideLst>
    </p:cSldViewPr>
  </p:slideViewPr>
  <p:outlineViewPr>
    <p:cViewPr>
      <p:scale>
        <a:sx n="33" d="100"/>
        <a:sy n="33" d="100"/>
      </p:scale>
      <p:origin x="0" y="117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1" Type="http://schemas.openxmlformats.org/officeDocument/2006/relationships/slide" Target="slides/slide27.xml"/><Relationship Id="rId12" Type="http://schemas.openxmlformats.org/officeDocument/2006/relationships/slide" Target="slides/slide28.xml"/><Relationship Id="rId13" Type="http://schemas.openxmlformats.org/officeDocument/2006/relationships/slide" Target="slides/slide30.xml"/><Relationship Id="rId1" Type="http://schemas.openxmlformats.org/officeDocument/2006/relationships/slide" Target="slides/slide1.xml"/><Relationship Id="rId2" Type="http://schemas.openxmlformats.org/officeDocument/2006/relationships/slide" Target="slides/slide18.xml"/><Relationship Id="rId3" Type="http://schemas.openxmlformats.org/officeDocument/2006/relationships/slide" Target="slides/slide19.xml"/><Relationship Id="rId4" Type="http://schemas.openxmlformats.org/officeDocument/2006/relationships/slide" Target="slides/slide20.xml"/><Relationship Id="rId5" Type="http://schemas.openxmlformats.org/officeDocument/2006/relationships/slide" Target="slides/slide21.xml"/><Relationship Id="rId6" Type="http://schemas.openxmlformats.org/officeDocument/2006/relationships/slide" Target="slides/slide22.xml"/><Relationship Id="rId7" Type="http://schemas.openxmlformats.org/officeDocument/2006/relationships/slide" Target="slides/slide23.xml"/><Relationship Id="rId8" Type="http://schemas.openxmlformats.org/officeDocument/2006/relationships/slide" Target="slides/slide24.xml"/><Relationship Id="rId9" Type="http://schemas.openxmlformats.org/officeDocument/2006/relationships/slide" Target="slides/slide25.xml"/><Relationship Id="rId10"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oleObject" Target="file:///F:\disco%20d\Archivos%20de%20Trabajo\Gerencia%20de%20Inform&#225;tica\Estadisticas\Informe%20de%20Actividades%20Mensuales\2018\Grafica%20Sep-Oct%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disco%20d\Archivos%20de%20Trabajo\Gerencia%20de%20Inform&#225;tica\Estadisticas\Informe%20de%20Actividades%20Mensuales\2018\Grafica%20Sep-Oct%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070C0"/>
              </a:solidFill>
            </c:spPr>
          </c:dPt>
          <c:dPt>
            <c:idx val="1"/>
            <c:invertIfNegative val="0"/>
            <c:bubble3D val="0"/>
            <c:spPr>
              <a:solidFill>
                <a:srgbClr val="0070C0"/>
              </a:solidFill>
            </c:spPr>
          </c:dPt>
          <c:dPt>
            <c:idx val="2"/>
            <c:invertIfNegative val="0"/>
            <c:bubble3D val="0"/>
            <c:spPr>
              <a:solidFill>
                <a:srgbClr val="FF9933"/>
              </a:solidFill>
            </c:spPr>
          </c:dPt>
          <c:dPt>
            <c:idx val="3"/>
            <c:invertIfNegative val="0"/>
            <c:bubble3D val="0"/>
            <c:spPr>
              <a:solidFill>
                <a:srgbClr val="FF9933"/>
              </a:solidFill>
            </c:spPr>
          </c:dPt>
          <c:dPt>
            <c:idx val="4"/>
            <c:invertIfNegative val="0"/>
            <c:bubble3D val="0"/>
            <c:spPr>
              <a:solidFill>
                <a:srgbClr val="FF0000"/>
              </a:solidFill>
            </c:spPr>
          </c:dPt>
          <c:dPt>
            <c:idx val="5"/>
            <c:invertIfNegative val="0"/>
            <c:bubble3D val="0"/>
            <c:spPr>
              <a:solidFill>
                <a:srgbClr val="FF0000"/>
              </a:solidFill>
            </c:spPr>
          </c:dPt>
          <c:dLbls>
            <c:txPr>
              <a:bodyPr/>
              <a:lstStyle/>
              <a:p>
                <a:pPr>
                  <a:defRPr sz="1600" b="1"/>
                </a:pPr>
                <a:endParaRPr lang="es-ES"/>
              </a:p>
            </c:txPr>
            <c:showLegendKey val="0"/>
            <c:showVal val="1"/>
            <c:showCatName val="0"/>
            <c:showSerName val="0"/>
            <c:showPercent val="0"/>
            <c:showBubbleSize val="0"/>
            <c:showLeaderLines val="0"/>
          </c:dLbls>
          <c:cat>
            <c:strRef>
              <c:f>Hoja3!$A$18:$A$23</c:f>
              <c:strCache>
                <c:ptCount val="6"/>
                <c:pt idx="0">
                  <c:v>Robo 2017</c:v>
                </c:pt>
                <c:pt idx="1">
                  <c:v>Robo 2018</c:v>
                </c:pt>
                <c:pt idx="2">
                  <c:v>Loc. 2017</c:v>
                </c:pt>
                <c:pt idx="3">
                  <c:v>Loc. 2018</c:v>
                </c:pt>
                <c:pt idx="4">
                  <c:v>Recup, 2017</c:v>
                </c:pt>
                <c:pt idx="5">
                  <c:v>Recup. 2018</c:v>
                </c:pt>
              </c:strCache>
            </c:strRef>
          </c:cat>
          <c:val>
            <c:numRef>
              <c:f>Hoja3!$B$18:$B$23</c:f>
              <c:numCache>
                <c:formatCode>General</c:formatCode>
                <c:ptCount val="6"/>
                <c:pt idx="0">
                  <c:v>75021.0</c:v>
                </c:pt>
                <c:pt idx="1">
                  <c:v>77777.0</c:v>
                </c:pt>
                <c:pt idx="2">
                  <c:v>30167.0</c:v>
                </c:pt>
                <c:pt idx="3">
                  <c:v>33271.0</c:v>
                </c:pt>
                <c:pt idx="4">
                  <c:v>27881.0</c:v>
                </c:pt>
                <c:pt idx="5">
                  <c:v>30187.0</c:v>
                </c:pt>
              </c:numCache>
            </c:numRef>
          </c:val>
        </c:ser>
        <c:dLbls>
          <c:showLegendKey val="0"/>
          <c:showVal val="0"/>
          <c:showCatName val="0"/>
          <c:showSerName val="0"/>
          <c:showPercent val="0"/>
          <c:showBubbleSize val="0"/>
        </c:dLbls>
        <c:gapWidth val="150"/>
        <c:shape val="cylinder"/>
        <c:axId val="2145907496"/>
        <c:axId val="2145909496"/>
        <c:axId val="0"/>
      </c:bar3DChart>
      <c:catAx>
        <c:axId val="2145907496"/>
        <c:scaling>
          <c:orientation val="minMax"/>
        </c:scaling>
        <c:delete val="0"/>
        <c:axPos val="b"/>
        <c:majorTickMark val="out"/>
        <c:minorTickMark val="none"/>
        <c:tickLblPos val="nextTo"/>
        <c:txPr>
          <a:bodyPr/>
          <a:lstStyle/>
          <a:p>
            <a:pPr>
              <a:defRPr sz="1400" b="1"/>
            </a:pPr>
            <a:endParaRPr lang="es-ES"/>
          </a:p>
        </c:txPr>
        <c:crossAx val="2145909496"/>
        <c:crosses val="autoZero"/>
        <c:auto val="1"/>
        <c:lblAlgn val="ctr"/>
        <c:lblOffset val="100"/>
        <c:noMultiLvlLbl val="0"/>
      </c:catAx>
      <c:valAx>
        <c:axId val="2145909496"/>
        <c:scaling>
          <c:orientation val="minMax"/>
        </c:scaling>
        <c:delete val="0"/>
        <c:axPos val="l"/>
        <c:majorGridlines/>
        <c:numFmt formatCode="General" sourceLinked="1"/>
        <c:majorTickMark val="out"/>
        <c:minorTickMark val="none"/>
        <c:tickLblPos val="nextTo"/>
        <c:txPr>
          <a:bodyPr/>
          <a:lstStyle/>
          <a:p>
            <a:pPr>
              <a:defRPr sz="1100" b="1"/>
            </a:pPr>
            <a:endParaRPr lang="es-ES"/>
          </a:p>
        </c:txPr>
        <c:crossAx val="21459074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070C0"/>
              </a:solidFill>
            </c:spPr>
          </c:dPt>
          <c:dPt>
            <c:idx val="1"/>
            <c:invertIfNegative val="0"/>
            <c:bubble3D val="0"/>
            <c:spPr>
              <a:solidFill>
                <a:srgbClr val="0070C0"/>
              </a:solidFill>
            </c:spPr>
          </c:dPt>
          <c:dPt>
            <c:idx val="2"/>
            <c:invertIfNegative val="0"/>
            <c:bubble3D val="0"/>
            <c:spPr>
              <a:solidFill>
                <a:srgbClr val="FF9933"/>
              </a:solidFill>
            </c:spPr>
          </c:dPt>
          <c:dPt>
            <c:idx val="3"/>
            <c:invertIfNegative val="0"/>
            <c:bubble3D val="0"/>
            <c:spPr>
              <a:solidFill>
                <a:srgbClr val="FF9933"/>
              </a:solidFill>
            </c:spPr>
          </c:dPt>
          <c:dPt>
            <c:idx val="4"/>
            <c:invertIfNegative val="0"/>
            <c:bubble3D val="0"/>
            <c:spPr>
              <a:solidFill>
                <a:srgbClr val="FF0000"/>
              </a:solidFill>
            </c:spPr>
          </c:dPt>
          <c:dPt>
            <c:idx val="5"/>
            <c:invertIfNegative val="0"/>
            <c:bubble3D val="0"/>
            <c:spPr>
              <a:solidFill>
                <a:srgbClr val="FF0000"/>
              </a:solidFill>
            </c:spPr>
          </c:dPt>
          <c:dLbls>
            <c:txPr>
              <a:bodyPr/>
              <a:lstStyle/>
              <a:p>
                <a:pPr>
                  <a:defRPr sz="1600" b="1"/>
                </a:pPr>
                <a:endParaRPr lang="es-ES"/>
              </a:p>
            </c:txPr>
            <c:showLegendKey val="0"/>
            <c:showVal val="1"/>
            <c:showCatName val="0"/>
            <c:showSerName val="0"/>
            <c:showPercent val="0"/>
            <c:showBubbleSize val="0"/>
            <c:showLeaderLines val="0"/>
          </c:dLbls>
          <c:cat>
            <c:strRef>
              <c:f>Hoja3!$A$33:$A$38</c:f>
              <c:strCache>
                <c:ptCount val="6"/>
                <c:pt idx="0">
                  <c:v>Robo 2017</c:v>
                </c:pt>
                <c:pt idx="1">
                  <c:v>Robo 2018</c:v>
                </c:pt>
                <c:pt idx="2">
                  <c:v>Loc. 2017</c:v>
                </c:pt>
                <c:pt idx="3">
                  <c:v>Loc. 2018</c:v>
                </c:pt>
                <c:pt idx="4">
                  <c:v>Recup, 2017</c:v>
                </c:pt>
                <c:pt idx="5">
                  <c:v>Recup. 2018</c:v>
                </c:pt>
              </c:strCache>
            </c:strRef>
          </c:cat>
          <c:val>
            <c:numRef>
              <c:f>Hoja3!$B$33:$B$38</c:f>
              <c:numCache>
                <c:formatCode>0</c:formatCode>
                <c:ptCount val="6"/>
                <c:pt idx="0">
                  <c:v>353.8726415094341</c:v>
                </c:pt>
                <c:pt idx="1">
                  <c:v>366.8726415094341</c:v>
                </c:pt>
                <c:pt idx="2">
                  <c:v>142.2971698113207</c:v>
                </c:pt>
                <c:pt idx="3">
                  <c:v>156.9386792452831</c:v>
                </c:pt>
                <c:pt idx="4">
                  <c:v>131.5141509433961</c:v>
                </c:pt>
                <c:pt idx="5">
                  <c:v>142.3915094339623</c:v>
                </c:pt>
              </c:numCache>
            </c:numRef>
          </c:val>
        </c:ser>
        <c:dLbls>
          <c:showLegendKey val="0"/>
          <c:showVal val="0"/>
          <c:showCatName val="0"/>
          <c:showSerName val="0"/>
          <c:showPercent val="0"/>
          <c:showBubbleSize val="0"/>
        </c:dLbls>
        <c:gapWidth val="150"/>
        <c:shape val="box"/>
        <c:axId val="2145995784"/>
        <c:axId val="2145998872"/>
        <c:axId val="0"/>
      </c:bar3DChart>
      <c:catAx>
        <c:axId val="2145995784"/>
        <c:scaling>
          <c:orientation val="minMax"/>
        </c:scaling>
        <c:delete val="0"/>
        <c:axPos val="b"/>
        <c:majorTickMark val="out"/>
        <c:minorTickMark val="none"/>
        <c:tickLblPos val="nextTo"/>
        <c:txPr>
          <a:bodyPr/>
          <a:lstStyle/>
          <a:p>
            <a:pPr>
              <a:defRPr sz="1400" b="1"/>
            </a:pPr>
            <a:endParaRPr lang="es-ES"/>
          </a:p>
        </c:txPr>
        <c:crossAx val="2145998872"/>
        <c:crosses val="autoZero"/>
        <c:auto val="1"/>
        <c:lblAlgn val="ctr"/>
        <c:lblOffset val="100"/>
        <c:noMultiLvlLbl val="0"/>
      </c:catAx>
      <c:valAx>
        <c:axId val="2145998872"/>
        <c:scaling>
          <c:orientation val="minMax"/>
        </c:scaling>
        <c:delete val="0"/>
        <c:axPos val="l"/>
        <c:majorGridlines/>
        <c:numFmt formatCode="0" sourceLinked="1"/>
        <c:majorTickMark val="out"/>
        <c:minorTickMark val="none"/>
        <c:tickLblPos val="nextTo"/>
        <c:txPr>
          <a:bodyPr/>
          <a:lstStyle/>
          <a:p>
            <a:pPr>
              <a:defRPr sz="1400" b="1"/>
            </a:pPr>
            <a:endParaRPr lang="es-ES"/>
          </a:p>
        </c:txPr>
        <c:crossAx val="214599578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eaLnBrk="0" hangingPunct="0">
              <a:defRPr sz="1200">
                <a:latin typeface="Times New Roman" charset="0"/>
              </a:defRPr>
            </a:lvl1pPr>
          </a:lstStyle>
          <a:p>
            <a:pPr>
              <a:defRPr/>
            </a:pPr>
            <a:endParaRPr lang="es-ES"/>
          </a:p>
        </p:txBody>
      </p:sp>
      <p:sp>
        <p:nvSpPr>
          <p:cNvPr id="2662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algn="r" eaLnBrk="0" hangingPunct="0">
              <a:defRPr sz="1200">
                <a:latin typeface="Times New Roman" charset="0"/>
              </a:defRPr>
            </a:lvl1pPr>
          </a:lstStyle>
          <a:p>
            <a:pPr>
              <a:defRPr/>
            </a:pPr>
            <a:endParaRPr lang="es-ES"/>
          </a:p>
        </p:txBody>
      </p:sp>
      <p:sp>
        <p:nvSpPr>
          <p:cNvPr id="2662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eaLnBrk="0" hangingPunct="0">
              <a:defRPr sz="1200">
                <a:latin typeface="Times New Roman" charset="0"/>
              </a:defRPr>
            </a:lvl1pPr>
          </a:lstStyle>
          <a:p>
            <a:pPr>
              <a:defRPr/>
            </a:pPr>
            <a:endParaRPr lang="es-ES"/>
          </a:p>
        </p:txBody>
      </p:sp>
      <p:sp>
        <p:nvSpPr>
          <p:cNvPr id="2662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algn="r" eaLnBrk="0" hangingPunct="0">
              <a:defRPr sz="1200">
                <a:latin typeface="Times New Roman" charset="0"/>
              </a:defRPr>
            </a:lvl1pPr>
          </a:lstStyle>
          <a:p>
            <a:pPr>
              <a:defRPr/>
            </a:pPr>
            <a:fld id="{3F3971E6-D920-403D-8EF7-D26DBF7F0F7D}" type="slidenum">
              <a:rPr lang="es-ES"/>
              <a:pPr>
                <a:defRPr/>
              </a:pPr>
              <a:t>‹Nr.›</a:t>
            </a:fld>
            <a:endParaRPr lang="es-ES"/>
          </a:p>
        </p:txBody>
      </p:sp>
    </p:spTree>
    <p:extLst>
      <p:ext uri="{BB962C8B-B14F-4D97-AF65-F5344CB8AC3E}">
        <p14:creationId xmlns:p14="http://schemas.microsoft.com/office/powerpoint/2010/main" val="3532066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43238" cy="500063"/>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eaLnBrk="0" hangingPunct="0">
              <a:defRPr sz="1200">
                <a:latin typeface="Times New Roman" charset="0"/>
              </a:defRPr>
            </a:lvl1pPr>
          </a:lstStyle>
          <a:p>
            <a:pPr>
              <a:defRPr/>
            </a:pPr>
            <a:endParaRPr lang="es-ES"/>
          </a:p>
        </p:txBody>
      </p:sp>
      <p:sp>
        <p:nvSpPr>
          <p:cNvPr id="64515" name="Rectangle 3"/>
          <p:cNvSpPr>
            <a:spLocks noGrp="1" noChangeArrowheads="1"/>
          </p:cNvSpPr>
          <p:nvPr>
            <p:ph type="dt" idx="1"/>
          </p:nvPr>
        </p:nvSpPr>
        <p:spPr bwMode="auto">
          <a:xfrm>
            <a:off x="4005263" y="0"/>
            <a:ext cx="3043237" cy="500063"/>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algn="r" eaLnBrk="0" hangingPunct="0">
              <a:defRPr sz="1200">
                <a:latin typeface="Times New Roman" charset="0"/>
              </a:defRPr>
            </a:lvl1pPr>
          </a:lstStyle>
          <a:p>
            <a:pPr>
              <a:defRPr/>
            </a:pPr>
            <a:endParaRPr lang="es-ES"/>
          </a:p>
        </p:txBody>
      </p:sp>
      <p:sp>
        <p:nvSpPr>
          <p:cNvPr id="41988" name="Rectangle 4"/>
          <p:cNvSpPr>
            <a:spLocks noGrp="1" noRot="1" noChangeAspect="1" noChangeArrowheads="1" noTextEdit="1"/>
          </p:cNvSpPr>
          <p:nvPr>
            <p:ph type="sldImg" idx="2"/>
          </p:nvPr>
        </p:nvSpPr>
        <p:spPr bwMode="auto">
          <a:xfrm>
            <a:off x="1193800" y="712788"/>
            <a:ext cx="4662488" cy="3497262"/>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60438" y="4424363"/>
            <a:ext cx="5127625" cy="4208462"/>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4518" name="Rectangle 6"/>
          <p:cNvSpPr>
            <a:spLocks noGrp="1" noChangeArrowheads="1"/>
          </p:cNvSpPr>
          <p:nvPr>
            <p:ph type="ftr" sz="quarter" idx="4"/>
          </p:nvPr>
        </p:nvSpPr>
        <p:spPr bwMode="auto">
          <a:xfrm>
            <a:off x="0" y="8847138"/>
            <a:ext cx="3043238" cy="428625"/>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eaLnBrk="0" hangingPunct="0">
              <a:defRPr sz="1200">
                <a:latin typeface="Times New Roman" charset="0"/>
              </a:defRPr>
            </a:lvl1pPr>
          </a:lstStyle>
          <a:p>
            <a:pPr>
              <a:defRPr/>
            </a:pPr>
            <a:endParaRPr lang="es-ES"/>
          </a:p>
        </p:txBody>
      </p:sp>
      <p:sp>
        <p:nvSpPr>
          <p:cNvPr id="64519" name="Rectangle 7"/>
          <p:cNvSpPr>
            <a:spLocks noGrp="1" noChangeArrowheads="1"/>
          </p:cNvSpPr>
          <p:nvPr>
            <p:ph type="sldNum" sz="quarter" idx="5"/>
          </p:nvPr>
        </p:nvSpPr>
        <p:spPr bwMode="auto">
          <a:xfrm>
            <a:off x="4005263" y="8847138"/>
            <a:ext cx="3043237" cy="428625"/>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algn="r" eaLnBrk="0" hangingPunct="0">
              <a:defRPr sz="1200">
                <a:latin typeface="Times New Roman" charset="0"/>
              </a:defRPr>
            </a:lvl1pPr>
          </a:lstStyle>
          <a:p>
            <a:pPr>
              <a:defRPr/>
            </a:pPr>
            <a:fld id="{A274A188-355E-462C-AD52-C75C0320C4A5}" type="slidenum">
              <a:rPr lang="es-ES"/>
              <a:pPr>
                <a:defRPr/>
              </a:pPr>
              <a:t>‹Nr.›</a:t>
            </a:fld>
            <a:endParaRPr lang="es-ES"/>
          </a:p>
        </p:txBody>
      </p:sp>
    </p:spTree>
    <p:extLst>
      <p:ext uri="{BB962C8B-B14F-4D97-AF65-F5344CB8AC3E}">
        <p14:creationId xmlns:p14="http://schemas.microsoft.com/office/powerpoint/2010/main" val="4188383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A839D93-CE3A-43F7-B13B-77FB1598495E}" type="datetime1">
              <a:rPr lang="es-ES_tradnl"/>
              <a:pPr>
                <a:defRPr/>
              </a:pPr>
              <a:t>10/12/18</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DD2A569-C366-426C-8D18-1BF306D124FD}"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06E93320-AB6B-42EA-847A-7C03C5CC075B}" type="datetime1">
              <a:rPr lang="es-ES_tradnl"/>
              <a:pPr>
                <a:defRPr/>
              </a:pPr>
              <a:t>10/12/18</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33A7BBB-64DA-4E20-8B49-C1392E233B8F}"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E736462-E0C5-4FE5-845D-8217DBE27DFB}" type="datetime1">
              <a:rPr lang="es-ES_tradnl"/>
              <a:pPr>
                <a:defRPr/>
              </a:pPr>
              <a:t>10/12/18</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0D4D38C-DF19-4A78-9CC4-C7399122703C}"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6E60B8CC-8D04-4A84-9E4F-A352781AFBFB}" type="datetime1">
              <a:rPr lang="es-ES_tradnl"/>
              <a:pPr>
                <a:defRPr/>
              </a:pPr>
              <a:t>10/12/18</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B0DF6E39-7928-4429-9400-CE5D7DEB76A6}"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BC9284B-02DF-4400-8BA3-517F1F229ECD}" type="datetime1">
              <a:rPr lang="es-ES_tradnl"/>
              <a:pPr>
                <a:defRPr/>
              </a:pPr>
              <a:t>10/12/18</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2E582DE8-442B-484A-82F7-82257425BF05}"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E7032EA5-2AD0-43DB-803B-68326ABD9EFB}" type="datetime1">
              <a:rPr lang="es-ES_tradnl"/>
              <a:pPr>
                <a:defRPr/>
              </a:pPr>
              <a:t>10/12/18</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88824741-86A0-45C5-A423-6A334076DE8F}"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7A975C88-DBE4-47DD-8CCD-B16F3D76AA26}" type="datetime1">
              <a:rPr lang="es-ES_tradnl"/>
              <a:pPr>
                <a:defRPr/>
              </a:pPr>
              <a:t>10/12/18</a:t>
            </a:fld>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5CD34A84-6029-404B-B01F-FA2BBB142B28}"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465E071C-E0B3-4602-9B69-B3F1765F96A1}" type="datetime1">
              <a:rPr lang="es-ES_tradnl"/>
              <a:pPr>
                <a:defRPr/>
              </a:pPr>
              <a:t>10/12/18</a:t>
            </a:fld>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D03A3ED1-B02B-481F-B2E1-2F9BD52CF65E}"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B2A452F-00C3-4D5D-AB2D-F8EC0195FBD3}" type="datetime1">
              <a:rPr lang="es-ES_tradnl"/>
              <a:pPr>
                <a:defRPr/>
              </a:pPr>
              <a:t>10/12/18</a:t>
            </a:fld>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840C53FC-01FB-469C-AAA4-D55D485EE6C4}"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25CD17E-8926-4A70-9A1E-1FC081409BC0}" type="datetime1">
              <a:rPr lang="es-ES_tradnl"/>
              <a:pPr>
                <a:defRPr/>
              </a:pPr>
              <a:t>10/12/18</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9BF464CC-2105-4886-98B9-D31BFDA9E860}"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0F7BE1D-F91E-45A5-A691-7FD408D00637}" type="datetime1">
              <a:rPr lang="es-ES_tradnl"/>
              <a:pPr>
                <a:defRPr/>
              </a:pPr>
              <a:t>10/12/18</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25C5E576-E4F1-4A01-89A3-DACD636D693E}" type="slidenum">
              <a:rPr lang="es-ES_tradnl"/>
              <a:pPr>
                <a:defRPr/>
              </a:pPr>
              <a:t>‹Nr.›</a:t>
            </a:fld>
            <a:endParaRPr lang="es-ES_tradnl"/>
          </a:p>
        </p:txBody>
      </p:sp>
    </p:spTree>
  </p:cSld>
  <p:clrMapOvr>
    <a:masterClrMapping/>
  </p:clrMapOvr>
  <p:transition xmlns:p14="http://schemas.microsoft.com/office/powerpoint/2010/main" spd="med">
    <p:wheel spokes="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charset="0"/>
              </a:defRPr>
            </a:lvl1pPr>
          </a:lstStyle>
          <a:p>
            <a:pPr>
              <a:defRPr/>
            </a:pPr>
            <a:fld id="{D977A7C2-2B05-4E9C-8C26-0768F1E88679}" type="datetime1">
              <a:rPr lang="es-ES_tradnl"/>
              <a:pPr>
                <a:defRPr/>
              </a:pPr>
              <a:t>10/12/18</a:t>
            </a:fld>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charset="0"/>
              </a:defRPr>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charset="0"/>
              </a:defRPr>
            </a:lvl1pPr>
          </a:lstStyle>
          <a:p>
            <a:pPr>
              <a:defRPr/>
            </a:pPr>
            <a:fld id="{F8116279-B7A1-47BF-96B5-CB5A4C706CE7}" type="slidenum">
              <a:rPr lang="es-ES_tradnl"/>
              <a:pPr>
                <a:defRPr/>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wheel spokes="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9.jpeg"/><Relationship Id="rId5" Type="http://schemas.openxmlformats.org/officeDocument/2006/relationships/oleObject" Target="../embeddings/oleObject1.bin"/><Relationship Id="rId6"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9.jpeg"/><Relationship Id="rId5" Type="http://schemas.openxmlformats.org/officeDocument/2006/relationships/oleObject" Target="../embeddings/oleObject2.bin"/><Relationship Id="rId6"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3.bin"/><Relationship Id="rId5" Type="http://schemas.openxmlformats.org/officeDocument/2006/relationships/image" Target="../media/image23.emf"/><Relationship Id="rId6" Type="http://schemas.openxmlformats.org/officeDocument/2006/relationships/image" Target="../media/image20.jpe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4.bin"/><Relationship Id="rId5" Type="http://schemas.openxmlformats.org/officeDocument/2006/relationships/image" Target="../media/image24.emf"/><Relationship Id="rId6" Type="http://schemas.openxmlformats.org/officeDocument/2006/relationships/image" Target="../media/image20.jpe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5.bin"/><Relationship Id="rId5" Type="http://schemas.openxmlformats.org/officeDocument/2006/relationships/image" Target="../media/image25.emf"/><Relationship Id="rId6" Type="http://schemas.openxmlformats.org/officeDocument/2006/relationships/image" Target="../media/image20.jpe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6.bin"/><Relationship Id="rId5" Type="http://schemas.openxmlformats.org/officeDocument/2006/relationships/image" Target="../media/image26.emf"/><Relationship Id="rId6" Type="http://schemas.openxmlformats.org/officeDocument/2006/relationships/image" Target="../media/image20.jpe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7.bin"/><Relationship Id="rId5" Type="http://schemas.openxmlformats.org/officeDocument/2006/relationships/image" Target="../media/image27.emf"/><Relationship Id="rId6" Type="http://schemas.openxmlformats.org/officeDocument/2006/relationships/image" Target="../media/image20.jpe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8.bin"/><Relationship Id="rId5" Type="http://schemas.openxmlformats.org/officeDocument/2006/relationships/image" Target="../media/image28.emf"/><Relationship Id="rId6" Type="http://schemas.openxmlformats.org/officeDocument/2006/relationships/image" Target="../media/image20.jpe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9.bin"/><Relationship Id="rId5" Type="http://schemas.openxmlformats.org/officeDocument/2006/relationships/image" Target="../media/image29.emf"/><Relationship Id="rId6" Type="http://schemas.openxmlformats.org/officeDocument/2006/relationships/image" Target="../media/image20.jpe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2051" name="Rectangle 1029"/>
          <p:cNvSpPr>
            <a:spLocks noChangeArrowheads="1"/>
          </p:cNvSpPr>
          <p:nvPr/>
        </p:nvSpPr>
        <p:spPr bwMode="auto">
          <a:xfrm>
            <a:off x="714375" y="4214813"/>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sp>
        <p:nvSpPr>
          <p:cNvPr id="7" name="6 Rectángulo"/>
          <p:cNvSpPr/>
          <p:nvPr/>
        </p:nvSpPr>
        <p:spPr>
          <a:xfrm>
            <a:off x="1785918" y="2214554"/>
            <a:ext cx="5500726" cy="3170099"/>
          </a:xfrm>
          <a:prstGeom prst="rect">
            <a:avLst/>
          </a:prstGeom>
          <a:noFill/>
        </p:spPr>
        <p:txBody>
          <a:bodyPr wrap="square" lIns="91440" tIns="45720" rIns="91440" bIns="45720">
            <a:spAutoFit/>
          </a:bodyPr>
          <a:lstStyle/>
          <a:p>
            <a:pPr algn="ctr"/>
            <a:r>
              <a:rPr lang="es-ES" sz="20000" i="1" kern="0" baseline="30000" dirty="0" smtClean="0">
                <a:ln w="18415" cmpd="sng">
                  <a:solidFill>
                    <a:srgbClr val="FFFF00"/>
                  </a:solidFill>
                  <a:prstDash val="solid"/>
                </a:ln>
                <a:noFill/>
                <a:effectLst>
                  <a:outerShdw blurRad="63500" dir="3600000" algn="tl" rotWithShape="0">
                    <a:srgbClr val="FFFF00">
                      <a:alpha val="70000"/>
                    </a:srgbClr>
                  </a:outerShdw>
                </a:effectLst>
                <a:latin typeface="Times New Roman"/>
              </a:rPr>
              <a:t>24 </a:t>
            </a:r>
            <a:r>
              <a:rPr lang="es-ES" sz="20000" i="1" kern="0" baseline="30000" dirty="0">
                <a:ln w="18415" cmpd="sng">
                  <a:solidFill>
                    <a:srgbClr val="FFFF00"/>
                  </a:solidFill>
                  <a:prstDash val="solid"/>
                </a:ln>
                <a:noFill/>
                <a:effectLst>
                  <a:outerShdw blurRad="63500" dir="3600000" algn="tl" rotWithShape="0">
                    <a:srgbClr val="FFFF00">
                      <a:alpha val="70000"/>
                    </a:srgbClr>
                  </a:outerShdw>
                </a:effectLst>
                <a:latin typeface="Times New Roman"/>
              </a:rPr>
              <a:t>años</a:t>
            </a:r>
            <a:endParaRPr lang="es-ES" sz="20000" dirty="0">
              <a:ln w="18415" cmpd="sng">
                <a:solidFill>
                  <a:srgbClr val="FFFF00"/>
                </a:solidFill>
                <a:prstDash val="solid"/>
              </a:ln>
              <a:noFill/>
              <a:effectLst>
                <a:outerShdw blurRad="63500" dir="3600000" algn="tl" rotWithShape="0">
                  <a:srgbClr val="FFFF00">
                    <a:alpha val="70000"/>
                  </a:srgbClr>
                </a:outerShdw>
              </a:effectLst>
            </a:endParaRPr>
          </a:p>
        </p:txBody>
      </p:sp>
      <p:sp>
        <p:nvSpPr>
          <p:cNvPr id="8" name="7 Rectángulo"/>
          <p:cNvSpPr/>
          <p:nvPr/>
        </p:nvSpPr>
        <p:spPr>
          <a:xfrm>
            <a:off x="857224" y="267938"/>
            <a:ext cx="7429552" cy="1446550"/>
          </a:xfrm>
          <a:prstGeom prst="rect">
            <a:avLst/>
          </a:prstGeom>
        </p:spPr>
        <p:txBody>
          <a:bodyPr wrap="square">
            <a:spAutoFit/>
          </a:bodyPr>
          <a:lstStyle/>
          <a:p>
            <a:pPr algn="ctr"/>
            <a:r>
              <a:rPr lang="es-ES" sz="4400" b="1" u="sng" dirty="0" smtClean="0">
                <a:solidFill>
                  <a:schemeClr val="bg1"/>
                </a:solidFill>
                <a:latin typeface="Times New Roman" pitchFamily="18" charset="0"/>
                <a:cs typeface="Times New Roman" pitchFamily="18" charset="0"/>
              </a:rPr>
              <a:t>Oficina Coordinadora de Riesgos Asegurados</a:t>
            </a:r>
            <a:endParaRPr lang="es-ES" sz="4400" dirty="0">
              <a:solidFill>
                <a:schemeClr val="bg1"/>
              </a:solidFill>
            </a:endParaRPr>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TY1.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MX" dirty="0" smtClean="0"/>
              <a:t>OCRA MONTERREY – NUEVO LÉON</a:t>
            </a:r>
            <a:endParaRPr lang="es-MX" dirty="0"/>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IMG-20181107-WA0037.jpg"/>
          <p:cNvPicPr>
            <a:picLocks noChangeAspect="1"/>
          </p:cNvPicPr>
          <p:nvPr/>
        </p:nvPicPr>
        <p:blipFill>
          <a:blip r:embed="rId2" cstate="print"/>
          <a:stretch>
            <a:fillRect/>
          </a:stretch>
        </p:blipFill>
        <p:spPr>
          <a:xfrm>
            <a:off x="4071934" y="2786058"/>
            <a:ext cx="5072066" cy="3804050"/>
          </a:xfrm>
          <a:prstGeom prst="rect">
            <a:avLst/>
          </a:prstGeom>
        </p:spPr>
      </p:pic>
      <p:sp>
        <p:nvSpPr>
          <p:cNvPr id="2" name="1 Título"/>
          <p:cNvSpPr>
            <a:spLocks noGrp="1"/>
          </p:cNvSpPr>
          <p:nvPr>
            <p:ph type="title"/>
          </p:nvPr>
        </p:nvSpPr>
        <p:spPr>
          <a:xfrm>
            <a:off x="928662" y="38096"/>
            <a:ext cx="8172480" cy="819136"/>
          </a:xfrm>
        </p:spPr>
        <p:txBody>
          <a:bodyPr>
            <a:noAutofit/>
          </a:bodyPr>
          <a:lstStyle/>
          <a:p>
            <a:pPr algn="l"/>
            <a:r>
              <a:rPr lang="es-MX" sz="3200" dirty="0" smtClean="0">
                <a:solidFill>
                  <a:schemeClr val="tx1"/>
                </a:solidFill>
              </a:rPr>
              <a:t>OCRA CIUDAD JUAREZ - CHIHUAHUA</a:t>
            </a:r>
            <a:endParaRPr lang="es-MX" sz="3200" dirty="0">
              <a:solidFill>
                <a:schemeClr val="tx1"/>
              </a:solidFill>
            </a:endParaRPr>
          </a:p>
        </p:txBody>
      </p:sp>
      <p:pic>
        <p:nvPicPr>
          <p:cNvPr id="6" name="5 Imagen" descr="IMG-20181107-WA0042.jpg"/>
          <p:cNvPicPr>
            <a:picLocks noChangeAspect="1"/>
          </p:cNvPicPr>
          <p:nvPr/>
        </p:nvPicPr>
        <p:blipFill>
          <a:blip r:embed="rId3" cstate="print"/>
          <a:stretch>
            <a:fillRect/>
          </a:stretch>
        </p:blipFill>
        <p:spPr>
          <a:xfrm>
            <a:off x="0" y="785794"/>
            <a:ext cx="4714876" cy="3536157"/>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772400" cy="604822"/>
          </a:xfrm>
        </p:spPr>
        <p:txBody>
          <a:bodyPr/>
          <a:lstStyle/>
          <a:p>
            <a:r>
              <a:rPr lang="es-MX" sz="3600" dirty="0" smtClean="0">
                <a:solidFill>
                  <a:schemeClr val="bg1"/>
                </a:solidFill>
              </a:rPr>
              <a:t>CD. VICTORIA, TAMAULIPAS</a:t>
            </a:r>
            <a:endParaRPr lang="es-MX" sz="3600" dirty="0">
              <a:solidFill>
                <a:schemeClr val="bg1"/>
              </a:solidFill>
            </a:endParaRPr>
          </a:p>
        </p:txBody>
      </p:sp>
      <p:sp>
        <p:nvSpPr>
          <p:cNvPr id="4" name="3 Marcador de número de diapositiva"/>
          <p:cNvSpPr>
            <a:spLocks noGrp="1"/>
          </p:cNvSpPr>
          <p:nvPr>
            <p:ph type="sldNum" sz="quarter" idx="12"/>
          </p:nvPr>
        </p:nvSpPr>
        <p:spPr/>
        <p:txBody>
          <a:bodyPr/>
          <a:lstStyle/>
          <a:p>
            <a:pPr>
              <a:defRPr/>
            </a:pPr>
            <a:fld id="{B0DF6E39-7928-4429-9400-CE5D7DEB76A6}" type="slidenum">
              <a:rPr lang="es-ES_tradnl" smtClean="0"/>
              <a:pPr>
                <a:defRPr/>
              </a:pPr>
              <a:t>12</a:t>
            </a:fld>
            <a:endParaRPr lang="es-ES_tradnl"/>
          </a:p>
        </p:txBody>
      </p:sp>
      <p:pic>
        <p:nvPicPr>
          <p:cNvPr id="5" name="4 Imagen" descr="DSC_0079.JPG"/>
          <p:cNvPicPr>
            <a:picLocks noChangeAspect="1"/>
          </p:cNvPicPr>
          <p:nvPr/>
        </p:nvPicPr>
        <p:blipFill>
          <a:blip r:embed="rId2" cstate="print"/>
          <a:stretch>
            <a:fillRect/>
          </a:stretch>
        </p:blipFill>
        <p:spPr>
          <a:xfrm>
            <a:off x="3643306" y="500042"/>
            <a:ext cx="5500694" cy="3071834"/>
          </a:xfrm>
          <a:prstGeom prst="rect">
            <a:avLst/>
          </a:prstGeom>
        </p:spPr>
      </p:pic>
      <p:pic>
        <p:nvPicPr>
          <p:cNvPr id="6" name="5 Imagen" descr="DSC_0087.JPG"/>
          <p:cNvPicPr>
            <a:picLocks noChangeAspect="1"/>
          </p:cNvPicPr>
          <p:nvPr/>
        </p:nvPicPr>
        <p:blipFill>
          <a:blip r:embed="rId3" cstate="print"/>
          <a:stretch>
            <a:fillRect/>
          </a:stretch>
        </p:blipFill>
        <p:spPr>
          <a:xfrm>
            <a:off x="71406" y="3643314"/>
            <a:ext cx="5429288" cy="321471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48033" name="Picture 1" descr="C:\Users\Eduardo\Downloads\IMG-20181018-WA0005.jpg"/>
          <p:cNvPicPr>
            <a:picLocks noChangeAspect="1" noChangeArrowheads="1"/>
          </p:cNvPicPr>
          <p:nvPr/>
        </p:nvPicPr>
        <p:blipFill>
          <a:blip r:embed="rId2" cstate="print"/>
          <a:srcRect/>
          <a:stretch>
            <a:fillRect/>
          </a:stretch>
        </p:blipFill>
        <p:spPr bwMode="auto">
          <a:xfrm>
            <a:off x="0" y="0"/>
            <a:ext cx="9144000" cy="3643314"/>
          </a:xfrm>
          <a:prstGeom prst="rect">
            <a:avLst/>
          </a:prstGeom>
          <a:noFill/>
        </p:spPr>
      </p:pic>
      <p:pic>
        <p:nvPicPr>
          <p:cNvPr id="5548034" name="Picture 2" descr="C:\Users\Eduardo\Downloads\IMG-20181017-WA0006.jpg"/>
          <p:cNvPicPr>
            <a:picLocks noChangeAspect="1" noChangeArrowheads="1"/>
          </p:cNvPicPr>
          <p:nvPr/>
        </p:nvPicPr>
        <p:blipFill>
          <a:blip r:embed="rId3" cstate="print"/>
          <a:srcRect/>
          <a:stretch>
            <a:fillRect/>
          </a:stretch>
        </p:blipFill>
        <p:spPr bwMode="auto">
          <a:xfrm>
            <a:off x="-1" y="3786190"/>
            <a:ext cx="4143373" cy="2786082"/>
          </a:xfrm>
          <a:prstGeom prst="rect">
            <a:avLst/>
          </a:prstGeom>
          <a:noFill/>
        </p:spPr>
      </p:pic>
      <p:pic>
        <p:nvPicPr>
          <p:cNvPr id="5548035" name="Picture 3" descr="C:\Users\Eduardo\Downloads\IMG-20181018-WA0003.jpg"/>
          <p:cNvPicPr>
            <a:picLocks noChangeAspect="1" noChangeArrowheads="1"/>
          </p:cNvPicPr>
          <p:nvPr/>
        </p:nvPicPr>
        <p:blipFill>
          <a:blip r:embed="rId4" cstate="print"/>
          <a:srcRect/>
          <a:stretch>
            <a:fillRect/>
          </a:stretch>
        </p:blipFill>
        <p:spPr bwMode="auto">
          <a:xfrm>
            <a:off x="4286249" y="3768349"/>
            <a:ext cx="4857752" cy="2732485"/>
          </a:xfrm>
          <a:prstGeom prst="rect">
            <a:avLst/>
          </a:prstGeom>
          <a:noFill/>
        </p:spPr>
      </p:pic>
      <p:sp>
        <p:nvSpPr>
          <p:cNvPr id="2" name="1 Título"/>
          <p:cNvSpPr>
            <a:spLocks noGrp="1"/>
          </p:cNvSpPr>
          <p:nvPr>
            <p:ph type="title"/>
          </p:nvPr>
        </p:nvSpPr>
        <p:spPr>
          <a:xfrm>
            <a:off x="428596" y="5857892"/>
            <a:ext cx="8534400" cy="758952"/>
          </a:xfrm>
        </p:spPr>
        <p:txBody>
          <a:bodyPr>
            <a:normAutofit fontScale="90000"/>
          </a:bodyPr>
          <a:lstStyle/>
          <a:p>
            <a:r>
              <a:rPr lang="es-MX" dirty="0" smtClean="0">
                <a:solidFill>
                  <a:schemeClr val="accent4"/>
                </a:solidFill>
              </a:rPr>
              <a:t>OCRA SALTILLO - COAHUILA</a:t>
            </a:r>
            <a:endParaRPr lang="es-MX" dirty="0">
              <a:solidFill>
                <a:schemeClr val="accent4"/>
              </a:solidFill>
            </a:endParaRPr>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685800" y="2286000"/>
            <a:ext cx="7772400" cy="1143000"/>
          </a:xfrm>
        </p:spPr>
        <p:txBody>
          <a:bodyPr/>
          <a:lstStyle/>
          <a:p>
            <a:pPr algn="l" eaLnBrk="1" hangingPunct="1"/>
            <a:r>
              <a:rPr lang="es-ES" sz="1600" b="1" dirty="0" smtClean="0"/>
              <a:t/>
            </a:r>
            <a:br>
              <a:rPr lang="es-ES" sz="1600" b="1" dirty="0" smtClean="0"/>
            </a:br>
            <a:r>
              <a:rPr lang="es-ES" sz="1600" b="1" dirty="0" smtClean="0"/>
              <a:t/>
            </a:r>
            <a:br>
              <a:rPr lang="es-ES" sz="1600" b="1" dirty="0" smtClean="0"/>
            </a:br>
            <a:endParaRPr lang="es-ES" sz="1600" b="1" dirty="0" smtClean="0"/>
          </a:p>
        </p:txBody>
      </p:sp>
      <p:sp>
        <p:nvSpPr>
          <p:cNvPr id="236547" name="Rectangle 1027"/>
          <p:cNvSpPr>
            <a:spLocks noGrp="1" noChangeArrowheads="1"/>
          </p:cNvSpPr>
          <p:nvPr>
            <p:ph type="subTitle" idx="1"/>
          </p:nvPr>
        </p:nvSpPr>
        <p:spPr>
          <a:xfrm>
            <a:off x="1500188" y="214313"/>
            <a:ext cx="6500812" cy="3500437"/>
          </a:xfrm>
          <a:ln cap="rnd"/>
        </p:spPr>
        <p:txBody>
          <a:bodyPr/>
          <a:lstStyle/>
          <a:p>
            <a:pPr eaLnBrk="1" hangingPunct="1">
              <a:defRPr/>
            </a:pPr>
            <a:r>
              <a:rPr lang="es-ES" sz="3600" b="1" u="sng" dirty="0" smtClean="0">
                <a:solidFill>
                  <a:srgbClr val="CC6600"/>
                </a:solidFill>
              </a:rPr>
              <a:t>Oficina Coordinadora de Riesgos Asegurados</a:t>
            </a:r>
          </a:p>
          <a:p>
            <a:pPr eaLnBrk="1" hangingPunct="1">
              <a:defRPr/>
            </a:pPr>
            <a:endParaRPr lang="es-ES" sz="1800" u="sng" dirty="0" smtClean="0">
              <a:solidFill>
                <a:schemeClr val="tx2"/>
              </a:solidFill>
              <a:latin typeface="Haettenschweiler" pitchFamily="34" charset="0"/>
            </a:endParaRPr>
          </a:p>
        </p:txBody>
      </p:sp>
      <p:sp>
        <p:nvSpPr>
          <p:cNvPr id="15364"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15365"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15367" name="Picture 518" descr="logo_nuevo_ocra"/>
          <p:cNvPicPr>
            <a:picLocks noChangeAspect="1" noChangeArrowheads="1"/>
          </p:cNvPicPr>
          <p:nvPr/>
        </p:nvPicPr>
        <p:blipFill>
          <a:blip r:embed="rId2" cstate="print"/>
          <a:srcRect b="16664"/>
          <a:stretch>
            <a:fillRect/>
          </a:stretch>
        </p:blipFill>
        <p:spPr bwMode="auto">
          <a:xfrm>
            <a:off x="357188" y="333375"/>
            <a:ext cx="1071562" cy="1095375"/>
          </a:xfrm>
          <a:prstGeom prst="rect">
            <a:avLst/>
          </a:prstGeom>
          <a:noFill/>
          <a:ln w="9525">
            <a:noFill/>
            <a:miter lim="800000"/>
            <a:headEnd/>
            <a:tailEnd/>
          </a:ln>
        </p:spPr>
      </p:pic>
      <p:sp>
        <p:nvSpPr>
          <p:cNvPr id="8" name="Rectangle 3"/>
          <p:cNvSpPr>
            <a:spLocks noChangeArrowheads="1"/>
          </p:cNvSpPr>
          <p:nvPr/>
        </p:nvSpPr>
        <p:spPr bwMode="auto">
          <a:xfrm>
            <a:off x="642910" y="1643050"/>
            <a:ext cx="7772400" cy="4419600"/>
          </a:xfrm>
          <a:prstGeom prst="rect">
            <a:avLst/>
          </a:prstGeom>
          <a:noFill/>
          <a:ln w="9525">
            <a:noFill/>
            <a:miter lim="800000"/>
            <a:headEnd/>
            <a:tailEnd/>
          </a:ln>
        </p:spPr>
        <p:txBody>
          <a:bodyPr/>
          <a:lstStyle/>
          <a:p>
            <a:pPr marL="609600" indent="-609600" eaLnBrk="0" hangingPunct="0">
              <a:spcBef>
                <a:spcPct val="20000"/>
              </a:spcBef>
              <a:buFontTx/>
              <a:buAutoNum type="arabicPeriod"/>
            </a:pPr>
            <a:endParaRPr lang="es-MX" sz="2500" b="1" dirty="0" smtClean="0">
              <a:solidFill>
                <a:schemeClr val="bg1"/>
              </a:solidFill>
              <a:latin typeface="Arial Black" pitchFamily="34" charset="0"/>
            </a:endParaRPr>
          </a:p>
          <a:p>
            <a:pPr marL="609600" indent="-609600" eaLnBrk="0" hangingPunct="0">
              <a:spcBef>
                <a:spcPct val="20000"/>
              </a:spcBef>
              <a:buFontTx/>
              <a:buAutoNum type="arabicPeriod"/>
            </a:pPr>
            <a:endParaRPr lang="es-ES" sz="2500" b="1" dirty="0">
              <a:solidFill>
                <a:schemeClr val="bg1"/>
              </a:solidFill>
              <a:latin typeface="Arial Black" pitchFamily="34" charset="0"/>
            </a:endParaRPr>
          </a:p>
          <a:p>
            <a:pPr marL="609600" indent="-609600" algn="just" eaLnBrk="0" hangingPunct="0">
              <a:spcBef>
                <a:spcPct val="20000"/>
              </a:spcBef>
              <a:buClr>
                <a:srgbClr val="FF0000"/>
              </a:buClr>
              <a:buSzPct val="200000"/>
              <a:buFont typeface="Wingdings" pitchFamily="2" charset="2"/>
              <a:buChar char="ü"/>
            </a:pPr>
            <a:r>
              <a:rPr lang="es-ES" sz="2800" b="1" dirty="0" smtClean="0">
                <a:effectLst>
                  <a:outerShdw blurRad="38100" dist="38100" dir="2700000" algn="tl">
                    <a:srgbClr val="000000">
                      <a:alpha val="43137"/>
                    </a:srgbClr>
                  </a:outerShdw>
                </a:effectLst>
                <a:latin typeface="+mn-lt"/>
              </a:rPr>
              <a:t>SISTEMA </a:t>
            </a:r>
            <a:r>
              <a:rPr lang="es-ES" sz="2800" b="1" dirty="0">
                <a:effectLst>
                  <a:outerShdw blurRad="38100" dist="38100" dir="2700000" algn="tl">
                    <a:srgbClr val="000000">
                      <a:alpha val="43137"/>
                    </a:srgbClr>
                  </a:outerShdw>
                </a:effectLst>
                <a:latin typeface="+mn-lt"/>
              </a:rPr>
              <a:t>OCRA </a:t>
            </a:r>
            <a:r>
              <a:rPr lang="es-ES" sz="2800" b="1" dirty="0" smtClean="0">
                <a:effectLst>
                  <a:outerShdw blurRad="38100" dist="38100" dir="2700000" algn="tl">
                    <a:srgbClr val="000000">
                      <a:alpha val="43137"/>
                    </a:srgbClr>
                  </a:outerShdw>
                </a:effectLst>
                <a:latin typeface="+mn-lt"/>
              </a:rPr>
              <a:t>VIRTUAL.</a:t>
            </a:r>
            <a:endParaRPr lang="es-ES" sz="2800" b="1" dirty="0">
              <a:effectLst>
                <a:outerShdw blurRad="38100" dist="38100" dir="2700000" algn="tl">
                  <a:srgbClr val="000000">
                    <a:alpha val="43137"/>
                  </a:srgbClr>
                </a:outerShdw>
              </a:effectLst>
              <a:latin typeface="+mn-lt"/>
            </a:endParaRPr>
          </a:p>
          <a:p>
            <a:pPr marL="609600" indent="-609600" algn="just" eaLnBrk="0" hangingPunct="0">
              <a:spcBef>
                <a:spcPct val="20000"/>
              </a:spcBef>
              <a:buClr>
                <a:srgbClr val="FF0000"/>
              </a:buClr>
              <a:buSzPct val="200000"/>
              <a:buFont typeface="Wingdings" pitchFamily="2" charset="2"/>
              <a:buChar char="ü"/>
            </a:pPr>
            <a:endParaRPr lang="es-ES" sz="2800" b="1" dirty="0">
              <a:effectLst>
                <a:outerShdw blurRad="38100" dist="38100" dir="2700000" algn="tl">
                  <a:srgbClr val="000000">
                    <a:alpha val="43137"/>
                  </a:srgbClr>
                </a:outerShdw>
              </a:effectLst>
              <a:latin typeface="+mn-lt"/>
            </a:endParaRPr>
          </a:p>
          <a:p>
            <a:pPr marL="609600" indent="-609600" algn="just" eaLnBrk="0" hangingPunct="0">
              <a:spcBef>
                <a:spcPct val="20000"/>
              </a:spcBef>
              <a:buClr>
                <a:srgbClr val="FF0000"/>
              </a:buClr>
              <a:buSzPct val="200000"/>
              <a:buFont typeface="Wingdings" pitchFamily="2" charset="2"/>
              <a:buChar char="ü"/>
            </a:pPr>
            <a:r>
              <a:rPr lang="es-ES" sz="2800" b="1" dirty="0" smtClean="0">
                <a:effectLst>
                  <a:outerShdw blurRad="38100" dist="38100" dir="2700000" algn="tl">
                    <a:srgbClr val="000000">
                      <a:alpha val="43137"/>
                    </a:srgbClr>
                  </a:outerShdw>
                </a:effectLst>
                <a:latin typeface="+mn-lt"/>
              </a:rPr>
              <a:t>CONTENIDO </a:t>
            </a:r>
            <a:r>
              <a:rPr lang="es-ES" sz="2800" b="1" dirty="0">
                <a:effectLst>
                  <a:outerShdw blurRad="38100" dist="38100" dir="2700000" algn="tl">
                    <a:srgbClr val="000000">
                      <a:alpha val="43137"/>
                    </a:srgbClr>
                  </a:outerShdw>
                </a:effectLst>
                <a:latin typeface="+mn-lt"/>
              </a:rPr>
              <a:t>DE LA BASE DE </a:t>
            </a:r>
            <a:r>
              <a:rPr lang="es-ES" sz="2800" b="1" dirty="0" smtClean="0">
                <a:effectLst>
                  <a:outerShdw blurRad="38100" dist="38100" dir="2700000" algn="tl">
                    <a:srgbClr val="000000">
                      <a:alpha val="43137"/>
                    </a:srgbClr>
                  </a:outerShdw>
                </a:effectLst>
                <a:latin typeface="+mn-lt"/>
              </a:rPr>
              <a:t>DATOS.</a:t>
            </a:r>
            <a:endParaRPr lang="es-ES" sz="2800" b="1" dirty="0">
              <a:effectLst>
                <a:outerShdw blurRad="38100" dist="38100" dir="2700000" algn="tl">
                  <a:srgbClr val="000000">
                    <a:alpha val="43137"/>
                  </a:srgbClr>
                </a:outerShdw>
              </a:effectLst>
              <a:latin typeface="+mn-lt"/>
            </a:endParaRPr>
          </a:p>
          <a:p>
            <a:pPr marL="609600" indent="-609600" algn="just" eaLnBrk="0" hangingPunct="0">
              <a:spcBef>
                <a:spcPct val="20000"/>
              </a:spcBef>
              <a:buClr>
                <a:srgbClr val="FF0000"/>
              </a:buClr>
              <a:buSzPct val="200000"/>
              <a:buFont typeface="Wingdings" pitchFamily="2" charset="2"/>
              <a:buChar char="ü"/>
            </a:pPr>
            <a:endParaRPr lang="es-ES" sz="2800" b="1" dirty="0">
              <a:effectLst>
                <a:outerShdw blurRad="38100" dist="38100" dir="2700000" algn="tl">
                  <a:srgbClr val="000000">
                    <a:alpha val="43137"/>
                  </a:srgbClr>
                </a:outerShdw>
              </a:effectLst>
              <a:latin typeface="+mn-lt"/>
            </a:endParaRPr>
          </a:p>
          <a:p>
            <a:pPr marL="609600" indent="-609600" algn="just" eaLnBrk="0" hangingPunct="0">
              <a:spcBef>
                <a:spcPct val="20000"/>
              </a:spcBef>
              <a:buClr>
                <a:srgbClr val="FF0000"/>
              </a:buClr>
              <a:buSzPct val="200000"/>
              <a:buFont typeface="Wingdings" pitchFamily="2" charset="2"/>
              <a:buChar char="ü"/>
            </a:pPr>
            <a:r>
              <a:rPr lang="es-ES" sz="2800" b="1" dirty="0" smtClean="0">
                <a:effectLst>
                  <a:outerShdw blurRad="38100" dist="38100" dir="2700000" algn="tl">
                    <a:srgbClr val="000000">
                      <a:alpha val="43137"/>
                    </a:srgbClr>
                  </a:outerShdw>
                </a:effectLst>
                <a:latin typeface="+mn-lt"/>
              </a:rPr>
              <a:t>COMPORTAMIENTO </a:t>
            </a:r>
            <a:r>
              <a:rPr lang="es-ES" sz="2800" b="1" dirty="0">
                <a:effectLst>
                  <a:outerShdw blurRad="38100" dist="38100" dir="2700000" algn="tl">
                    <a:srgbClr val="000000">
                      <a:alpha val="43137"/>
                    </a:srgbClr>
                  </a:outerShdw>
                </a:effectLst>
                <a:latin typeface="+mn-lt"/>
              </a:rPr>
              <a:t>DEL ROBO A NIVEL </a:t>
            </a:r>
            <a:r>
              <a:rPr lang="es-ES" sz="2800" b="1" dirty="0" smtClean="0">
                <a:effectLst>
                  <a:outerShdw blurRad="38100" dist="38100" dir="2700000" algn="tl">
                    <a:srgbClr val="000000">
                      <a:alpha val="43137"/>
                    </a:srgbClr>
                  </a:outerShdw>
                </a:effectLst>
                <a:latin typeface="+mn-lt"/>
              </a:rPr>
              <a:t>NACIONAL.</a:t>
            </a:r>
            <a:endParaRPr lang="es-ES" sz="2800" b="1" dirty="0">
              <a:effectLst>
                <a:outerShdw blurRad="38100" dist="38100" dir="2700000" algn="tl">
                  <a:srgbClr val="000000">
                    <a:alpha val="43137"/>
                  </a:srgbClr>
                </a:outerShdw>
              </a:effectLst>
              <a:latin typeface="+mn-lt"/>
            </a:endParaRPr>
          </a:p>
          <a:p>
            <a:pPr marL="609600" indent="-609600" eaLnBrk="0" hangingPunct="0">
              <a:spcBef>
                <a:spcPct val="20000"/>
              </a:spcBef>
              <a:buFontTx/>
              <a:buAutoNum type="arabicPeriod"/>
            </a:pPr>
            <a:endParaRPr lang="es-MX" sz="1600" b="1" dirty="0">
              <a:latin typeface="+mn-lt"/>
            </a:endParaRPr>
          </a:p>
          <a:p>
            <a:pPr marL="609600" indent="-609600" eaLnBrk="0" hangingPunct="0">
              <a:spcBef>
                <a:spcPct val="20000"/>
              </a:spcBef>
            </a:pPr>
            <a:endParaRPr lang="es-ES" sz="1600" b="1" dirty="0">
              <a:latin typeface="+mn-lt"/>
            </a:endParaRPr>
          </a:p>
          <a:p>
            <a:pPr marL="609600" indent="-609600" eaLnBrk="0" hangingPunct="0">
              <a:spcBef>
                <a:spcPct val="20000"/>
              </a:spcBef>
              <a:buFontTx/>
              <a:buChar char="•"/>
            </a:pPr>
            <a:endParaRPr lang="es-ES" sz="1600" b="1" dirty="0">
              <a:solidFill>
                <a:schemeClr val="bg1"/>
              </a:solidFill>
            </a:endParaRPr>
          </a:p>
          <a:p>
            <a:pPr marL="609600" indent="-609600" eaLnBrk="0" hangingPunct="0">
              <a:spcBef>
                <a:spcPct val="20000"/>
              </a:spcBef>
              <a:buFontTx/>
              <a:buChar char="•"/>
            </a:pPr>
            <a:endParaRPr lang="es-ES" sz="1600" dirty="0"/>
          </a:p>
        </p:txBody>
      </p:sp>
      <p:sp>
        <p:nvSpPr>
          <p:cNvPr id="9" name="Rectangle 3"/>
          <p:cNvSpPr>
            <a:spLocks noChangeArrowheads="1"/>
          </p:cNvSpPr>
          <p:nvPr/>
        </p:nvSpPr>
        <p:spPr bwMode="auto">
          <a:xfrm>
            <a:off x="3643306" y="1142984"/>
            <a:ext cx="1928826" cy="1143008"/>
          </a:xfrm>
          <a:prstGeom prst="rect">
            <a:avLst/>
          </a:prstGeom>
          <a:noFill/>
          <a:ln w="9525">
            <a:noFill/>
            <a:miter lim="800000"/>
            <a:headEnd/>
            <a:tailEnd/>
          </a:ln>
        </p:spPr>
        <p:txBody>
          <a:bodyPr/>
          <a:lstStyle/>
          <a:p>
            <a:pPr marL="609600" indent="-609600" eaLnBrk="0" hangingPunct="0">
              <a:spcBef>
                <a:spcPct val="20000"/>
              </a:spcBef>
              <a:buFontTx/>
              <a:buAutoNum type="arabicPeriod"/>
            </a:pPr>
            <a:endParaRPr lang="es-ES" sz="2500" b="1" dirty="0">
              <a:solidFill>
                <a:schemeClr val="bg1"/>
              </a:solidFill>
              <a:latin typeface="Arial Black" pitchFamily="34" charset="0"/>
            </a:endParaRPr>
          </a:p>
          <a:p>
            <a:pPr marL="609600" indent="-609600" algn="just" eaLnBrk="0" hangingPunct="0">
              <a:spcBef>
                <a:spcPct val="20000"/>
              </a:spcBef>
              <a:buClr>
                <a:srgbClr val="FF0000"/>
              </a:buClr>
              <a:buSzPct val="200000"/>
            </a:pPr>
            <a:r>
              <a:rPr lang="es-ES" sz="2800" b="1" dirty="0" smtClean="0">
                <a:solidFill>
                  <a:srgbClr val="FF0000"/>
                </a:solidFill>
                <a:latin typeface="Arial Black" pitchFamily="34" charset="0"/>
              </a:rPr>
              <a:t>ÍNDICE</a:t>
            </a:r>
            <a:endParaRPr lang="es-ES" sz="2800" b="1" dirty="0">
              <a:solidFill>
                <a:srgbClr val="FF0000"/>
              </a:solidFill>
              <a:latin typeface="Arial Black" pitchFamily="34" charset="0"/>
            </a:endParaRPr>
          </a:p>
          <a:p>
            <a:pPr marL="609600" indent="-609600" eaLnBrk="0" hangingPunct="0">
              <a:spcBef>
                <a:spcPct val="20000"/>
              </a:spcBef>
              <a:buFontTx/>
              <a:buAutoNum type="arabicPeriod"/>
            </a:pPr>
            <a:endParaRPr lang="es-MX" sz="1400" b="1" dirty="0"/>
          </a:p>
          <a:p>
            <a:pPr marL="609600" indent="-609600" eaLnBrk="0" hangingPunct="0">
              <a:spcBef>
                <a:spcPct val="20000"/>
              </a:spcBef>
            </a:pPr>
            <a:endParaRPr lang="es-ES" sz="1400" b="1" dirty="0"/>
          </a:p>
          <a:p>
            <a:pPr marL="609600" indent="-609600" eaLnBrk="0" hangingPunct="0">
              <a:spcBef>
                <a:spcPct val="20000"/>
              </a:spcBef>
              <a:buFontTx/>
              <a:buChar char="•"/>
            </a:pPr>
            <a:endParaRPr lang="es-ES" sz="1600" b="1" dirty="0">
              <a:solidFill>
                <a:schemeClr val="bg1"/>
              </a:solidFill>
            </a:endParaRPr>
          </a:p>
          <a:p>
            <a:pPr marL="609600" indent="-609600" eaLnBrk="0" hangingPunct="0">
              <a:spcBef>
                <a:spcPct val="20000"/>
              </a:spcBef>
              <a:buFontTx/>
              <a:buChar char="•"/>
            </a:pPr>
            <a:endParaRPr lang="es-ES" sz="1600" dirty="0"/>
          </a:p>
        </p:txBody>
      </p:sp>
      <p:pic>
        <p:nvPicPr>
          <p:cNvPr id="10" name="Picture 519" descr="logo_amis"/>
          <p:cNvPicPr>
            <a:picLocks noChangeAspect="1" noChangeArrowheads="1"/>
          </p:cNvPicPr>
          <p:nvPr/>
        </p:nvPicPr>
        <p:blipFill>
          <a:blip r:embed="rId3"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685800" y="2286000"/>
            <a:ext cx="7772400" cy="1143000"/>
          </a:xfrm>
        </p:spPr>
        <p:txBody>
          <a:bodyPr/>
          <a:lstStyle/>
          <a:p>
            <a:pPr algn="l" eaLnBrk="1" hangingPunct="1"/>
            <a:r>
              <a:rPr lang="es-ES" sz="1600" b="1" dirty="0" smtClean="0"/>
              <a:t/>
            </a:r>
            <a:br>
              <a:rPr lang="es-ES" sz="1600" b="1" dirty="0" smtClean="0"/>
            </a:br>
            <a:r>
              <a:rPr lang="es-ES" sz="1600" b="1" dirty="0" smtClean="0"/>
              <a:t/>
            </a:r>
            <a:br>
              <a:rPr lang="es-ES" sz="1600" b="1" dirty="0" smtClean="0"/>
            </a:br>
            <a:endParaRPr lang="es-ES" sz="1600" b="1" dirty="0" smtClean="0"/>
          </a:p>
        </p:txBody>
      </p:sp>
      <p:sp>
        <p:nvSpPr>
          <p:cNvPr id="236547" name="Rectangle 1027"/>
          <p:cNvSpPr>
            <a:spLocks noGrp="1" noChangeArrowheads="1"/>
          </p:cNvSpPr>
          <p:nvPr>
            <p:ph type="subTitle" idx="1"/>
          </p:nvPr>
        </p:nvSpPr>
        <p:spPr>
          <a:xfrm>
            <a:off x="1500188" y="214313"/>
            <a:ext cx="6500812" cy="3500437"/>
          </a:xfrm>
          <a:ln cap="rnd"/>
        </p:spPr>
        <p:txBody>
          <a:bodyPr/>
          <a:lstStyle/>
          <a:p>
            <a:pPr eaLnBrk="1" hangingPunct="1">
              <a:defRPr/>
            </a:pPr>
            <a:r>
              <a:rPr lang="es-ES" sz="3600" b="1" u="sng" dirty="0" smtClean="0">
                <a:solidFill>
                  <a:srgbClr val="CC6600"/>
                </a:solidFill>
              </a:rPr>
              <a:t>Oficina Coordinadora de Riesgos Asegurados</a:t>
            </a:r>
          </a:p>
          <a:p>
            <a:pPr eaLnBrk="1" hangingPunct="1">
              <a:defRPr/>
            </a:pPr>
            <a:endParaRPr lang="es-ES" sz="1800" u="sng" dirty="0" smtClean="0">
              <a:solidFill>
                <a:schemeClr val="tx2"/>
              </a:solidFill>
              <a:latin typeface="Haettenschweiler" pitchFamily="34" charset="0"/>
            </a:endParaRPr>
          </a:p>
        </p:txBody>
      </p:sp>
      <p:sp>
        <p:nvSpPr>
          <p:cNvPr id="15364"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15365"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15367" name="Picture 518" descr="logo_nuevo_ocra"/>
          <p:cNvPicPr>
            <a:picLocks noChangeAspect="1" noChangeArrowheads="1"/>
          </p:cNvPicPr>
          <p:nvPr/>
        </p:nvPicPr>
        <p:blipFill>
          <a:blip r:embed="rId2" cstate="print"/>
          <a:srcRect b="16664"/>
          <a:stretch>
            <a:fillRect/>
          </a:stretch>
        </p:blipFill>
        <p:spPr bwMode="auto">
          <a:xfrm>
            <a:off x="357188" y="333375"/>
            <a:ext cx="1071562" cy="1095375"/>
          </a:xfrm>
          <a:prstGeom prst="rect">
            <a:avLst/>
          </a:prstGeom>
          <a:noFill/>
          <a:ln w="9525">
            <a:noFill/>
            <a:miter lim="800000"/>
            <a:headEnd/>
            <a:tailEnd/>
          </a:ln>
        </p:spPr>
      </p:pic>
      <p:sp>
        <p:nvSpPr>
          <p:cNvPr id="9" name="8 Rectángulo"/>
          <p:cNvSpPr/>
          <p:nvPr/>
        </p:nvSpPr>
        <p:spPr>
          <a:xfrm>
            <a:off x="642910" y="1643050"/>
            <a:ext cx="7786742" cy="4154984"/>
          </a:xfrm>
          <a:prstGeom prst="rect">
            <a:avLst/>
          </a:prstGeom>
        </p:spPr>
        <p:txBody>
          <a:bodyPr wrap="square">
            <a:spAutoFit/>
          </a:bodyPr>
          <a:lstStyle/>
          <a:p>
            <a:pPr algn="just"/>
            <a:r>
              <a:rPr lang="es-ES" sz="4400" b="1" dirty="0" smtClean="0">
                <a:effectLst>
                  <a:outerShdw blurRad="38100" dist="38100" dir="2700000" algn="tl">
                    <a:srgbClr val="000000">
                      <a:alpha val="43137"/>
                    </a:srgbClr>
                  </a:outerShdw>
                </a:effectLst>
                <a:latin typeface="+mj-lt"/>
              </a:rPr>
              <a:t>OCRA virtual es una base de datos de vehículos robados asegurados, a través de la cual, las aseguradoras afiliadas al sistema aportan y reciben información, vía internet.</a:t>
            </a:r>
            <a:endParaRPr lang="es-ES" sz="4400" b="1" dirty="0">
              <a:effectLst>
                <a:outerShdw blurRad="38100" dist="38100" dir="2700000" algn="tl">
                  <a:srgbClr val="000000">
                    <a:alpha val="43137"/>
                  </a:srgbClr>
                </a:outerShdw>
              </a:effectLst>
              <a:latin typeface="+mj-lt"/>
            </a:endParaRPr>
          </a:p>
        </p:txBody>
      </p:sp>
      <p:pic>
        <p:nvPicPr>
          <p:cNvPr id="10" name="Picture 519" descr="logo_amis"/>
          <p:cNvPicPr>
            <a:picLocks noChangeAspect="1" noChangeArrowheads="1"/>
          </p:cNvPicPr>
          <p:nvPr/>
        </p:nvPicPr>
        <p:blipFill>
          <a:blip r:embed="rId3"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685800" y="2286000"/>
            <a:ext cx="7772400" cy="1143000"/>
          </a:xfrm>
        </p:spPr>
        <p:txBody>
          <a:bodyPr/>
          <a:lstStyle/>
          <a:p>
            <a:pPr algn="l" eaLnBrk="1" hangingPunct="1"/>
            <a:r>
              <a:rPr lang="es-ES" sz="1600" b="1" smtClean="0"/>
              <a:t/>
            </a:r>
            <a:br>
              <a:rPr lang="es-ES" sz="1600" b="1" smtClean="0"/>
            </a:br>
            <a:r>
              <a:rPr lang="es-ES" sz="1600" b="1" smtClean="0"/>
              <a:t/>
            </a:r>
            <a:br>
              <a:rPr lang="es-ES" sz="1600" b="1" smtClean="0"/>
            </a:br>
            <a:endParaRPr lang="es-ES" sz="1600" b="1" smtClean="0"/>
          </a:p>
        </p:txBody>
      </p:sp>
      <p:sp>
        <p:nvSpPr>
          <p:cNvPr id="236547" name="Rectangle 1027"/>
          <p:cNvSpPr>
            <a:spLocks noGrp="1" noChangeArrowheads="1"/>
          </p:cNvSpPr>
          <p:nvPr>
            <p:ph type="subTitle" idx="1"/>
          </p:nvPr>
        </p:nvSpPr>
        <p:spPr>
          <a:xfrm>
            <a:off x="1500188" y="214313"/>
            <a:ext cx="6500812" cy="3500437"/>
          </a:xfrm>
          <a:ln cap="rnd"/>
        </p:spPr>
        <p:txBody>
          <a:bodyPr/>
          <a:lstStyle/>
          <a:p>
            <a:pPr eaLnBrk="1" hangingPunct="1">
              <a:defRPr/>
            </a:pPr>
            <a:r>
              <a:rPr lang="es-ES" sz="3600" b="1" u="sng" dirty="0" smtClean="0">
                <a:solidFill>
                  <a:srgbClr val="CC6600"/>
                </a:solidFill>
              </a:rPr>
              <a:t>Oficina Coordinadora de Riesgos Asegurados</a:t>
            </a:r>
          </a:p>
          <a:p>
            <a:pPr eaLnBrk="1" hangingPunct="1">
              <a:defRPr/>
            </a:pPr>
            <a:r>
              <a:rPr lang="es-ES" sz="3600" dirty="0" smtClean="0"/>
              <a:t>CONTENIDO DE LA BASE DE DATOS,</a:t>
            </a:r>
          </a:p>
          <a:p>
            <a:pPr eaLnBrk="1" hangingPunct="1">
              <a:defRPr/>
            </a:pPr>
            <a:r>
              <a:rPr lang="es-ES" sz="3600" dirty="0" smtClean="0"/>
              <a:t> </a:t>
            </a:r>
            <a:r>
              <a:rPr lang="es-ES" sz="3600" u="sng" dirty="0" smtClean="0">
                <a:solidFill>
                  <a:schemeClr val="tx2"/>
                </a:solidFill>
              </a:rPr>
              <a:t>SISTEMA OCRA VIRTUAL</a:t>
            </a:r>
            <a:r>
              <a:rPr lang="es-ES" sz="3600" dirty="0" smtClean="0">
                <a:solidFill>
                  <a:schemeClr val="tx2"/>
                </a:solidFill>
              </a:rPr>
              <a:t>, </a:t>
            </a:r>
          </a:p>
          <a:p>
            <a:pPr eaLnBrk="1" hangingPunct="1">
              <a:defRPr/>
            </a:pPr>
            <a:endParaRPr lang="es-MX" sz="1100" dirty="0" smtClean="0">
              <a:solidFill>
                <a:schemeClr val="tx2"/>
              </a:solidFill>
            </a:endParaRPr>
          </a:p>
          <a:p>
            <a:pPr eaLnBrk="1" hangingPunct="1">
              <a:defRPr/>
            </a:pPr>
            <a:r>
              <a:rPr lang="es-MX" sz="3600" b="1" u="sng" dirty="0" smtClean="0">
                <a:solidFill>
                  <a:schemeClr val="tx2"/>
                </a:solidFill>
              </a:rPr>
              <a:t>1,235,847</a:t>
            </a:r>
            <a:r>
              <a:rPr lang="es-MX" sz="3600" dirty="0" smtClean="0">
                <a:solidFill>
                  <a:schemeClr val="tx2"/>
                </a:solidFill>
              </a:rPr>
              <a:t>  REPORTES DE VEHÍCULOS ROBADOS ASEGURADOS.</a:t>
            </a:r>
            <a:endParaRPr lang="es-ES" sz="3600" dirty="0" smtClean="0">
              <a:solidFill>
                <a:schemeClr val="tx2"/>
              </a:solidFill>
            </a:endParaRPr>
          </a:p>
          <a:p>
            <a:pPr eaLnBrk="1" hangingPunct="1">
              <a:lnSpc>
                <a:spcPct val="150000"/>
              </a:lnSpc>
              <a:defRPr/>
            </a:pPr>
            <a:r>
              <a:rPr lang="es-MX" sz="2000" u="sng" dirty="0" smtClean="0">
                <a:solidFill>
                  <a:schemeClr val="tx2"/>
                </a:solidFill>
                <a:latin typeface="Haettenschweiler" pitchFamily="34" charset="0"/>
              </a:rPr>
              <a:t>AL 31 DE OCTUBRE DE 2018.</a:t>
            </a:r>
            <a:endParaRPr lang="es-ES" sz="1800" u="sng" dirty="0" smtClean="0">
              <a:solidFill>
                <a:schemeClr val="tx2"/>
              </a:solidFill>
              <a:latin typeface="Haettenschweiler" pitchFamily="34" charset="0"/>
            </a:endParaRPr>
          </a:p>
        </p:txBody>
      </p:sp>
      <p:sp>
        <p:nvSpPr>
          <p:cNvPr id="15364"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15365"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15366" name="Picture 519" descr="logo_amis"/>
          <p:cNvPicPr>
            <a:picLocks noChangeAspect="1" noChangeArrowheads="1"/>
          </p:cNvPicPr>
          <p:nvPr/>
        </p:nvPicPr>
        <p:blipFill>
          <a:blip r:embed="rId2" cstate="print"/>
          <a:srcRect/>
          <a:stretch>
            <a:fillRect/>
          </a:stretch>
        </p:blipFill>
        <p:spPr bwMode="auto">
          <a:xfrm>
            <a:off x="7715272" y="361936"/>
            <a:ext cx="1038225" cy="1066800"/>
          </a:xfrm>
          <a:prstGeom prst="rect">
            <a:avLst/>
          </a:prstGeom>
          <a:noFill/>
          <a:ln w="9525">
            <a:noFill/>
            <a:miter lim="800000"/>
            <a:headEnd/>
            <a:tailEnd/>
          </a:ln>
        </p:spPr>
      </p:pic>
      <p:pic>
        <p:nvPicPr>
          <p:cNvPr id="15367"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26"/>
          <p:cNvSpPr>
            <a:spLocks noGrp="1" noChangeArrowheads="1"/>
          </p:cNvSpPr>
          <p:nvPr>
            <p:ph type="ctrTitle"/>
          </p:nvPr>
        </p:nvSpPr>
        <p:spPr>
          <a:xfrm>
            <a:off x="685800" y="2286000"/>
            <a:ext cx="7772400" cy="1143000"/>
          </a:xfrm>
        </p:spPr>
        <p:txBody>
          <a:bodyPr/>
          <a:lstStyle/>
          <a:p>
            <a:pPr algn="l" eaLnBrk="1" hangingPunct="1"/>
            <a:r>
              <a:rPr lang="es-ES" sz="1600" b="1" smtClean="0"/>
              <a:t/>
            </a:r>
            <a:br>
              <a:rPr lang="es-ES" sz="1600" b="1" smtClean="0"/>
            </a:br>
            <a:r>
              <a:rPr lang="es-ES" sz="1600" b="1" smtClean="0"/>
              <a:t/>
            </a:r>
            <a:br>
              <a:rPr lang="es-ES" sz="1600" b="1" smtClean="0"/>
            </a:br>
            <a:endParaRPr lang="es-ES" sz="1600" b="1" smtClean="0"/>
          </a:p>
        </p:txBody>
      </p:sp>
      <p:sp>
        <p:nvSpPr>
          <p:cNvPr id="1029" name="Rectangle 1027"/>
          <p:cNvSpPr>
            <a:spLocks noGrp="1" noChangeArrowheads="1"/>
          </p:cNvSpPr>
          <p:nvPr>
            <p:ph type="subTitle" idx="1"/>
          </p:nvPr>
        </p:nvSpPr>
        <p:spPr>
          <a:xfrm>
            <a:off x="1357313" y="214313"/>
            <a:ext cx="6500812" cy="3500437"/>
          </a:xfrm>
        </p:spPr>
        <p:txBody>
          <a:bodyPr/>
          <a:lstStyle/>
          <a:p>
            <a:pPr eaLnBrk="1" hangingPunct="1"/>
            <a:r>
              <a:rPr lang="es-ES" sz="3600" b="1" u="sng" smtClean="0">
                <a:solidFill>
                  <a:srgbClr val="CC6600"/>
                </a:solidFill>
              </a:rPr>
              <a:t>Oficina Coordinadora de Riesgos Asegurados</a:t>
            </a:r>
          </a:p>
          <a:p>
            <a:pPr eaLnBrk="1" hangingPunct="1"/>
            <a:endParaRPr lang="es-ES" b="1" u="sng" smtClean="0"/>
          </a:p>
        </p:txBody>
      </p:sp>
      <p:sp>
        <p:nvSpPr>
          <p:cNvPr id="1030"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1031"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1032" name="Picture 519" descr="logo_amis"/>
          <p:cNvPicPr>
            <a:picLocks noChangeAspect="1" noChangeArrowheads="1"/>
          </p:cNvPicPr>
          <p:nvPr/>
        </p:nvPicPr>
        <p:blipFill>
          <a:blip r:embed="rId3" cstate="print"/>
          <a:srcRect/>
          <a:stretch>
            <a:fillRect/>
          </a:stretch>
        </p:blipFill>
        <p:spPr bwMode="auto">
          <a:xfrm>
            <a:off x="7715272" y="361936"/>
            <a:ext cx="1038225" cy="1066800"/>
          </a:xfrm>
          <a:prstGeom prst="rect">
            <a:avLst/>
          </a:prstGeom>
          <a:noFill/>
          <a:ln w="9525">
            <a:noFill/>
            <a:miter lim="800000"/>
            <a:headEnd/>
            <a:tailEnd/>
          </a:ln>
        </p:spPr>
      </p:pic>
      <p:pic>
        <p:nvPicPr>
          <p:cNvPr id="1033" name="Picture 518" descr="logo_nuevo_ocra"/>
          <p:cNvPicPr>
            <a:picLocks noChangeAspect="1" noChangeArrowheads="1"/>
          </p:cNvPicPr>
          <p:nvPr/>
        </p:nvPicPr>
        <p:blipFill>
          <a:blip r:embed="rId4"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1026" name="Object 3"/>
          <p:cNvGraphicFramePr>
            <a:graphicFrameLocks noChangeAspect="1"/>
          </p:cNvGraphicFramePr>
          <p:nvPr>
            <p:extLst>
              <p:ext uri="{D42A27DB-BD31-4B8C-83A1-F6EECF244321}">
                <p14:modId xmlns:p14="http://schemas.microsoft.com/office/powerpoint/2010/main" val="2764978334"/>
              </p:ext>
            </p:extLst>
          </p:nvPr>
        </p:nvGraphicFramePr>
        <p:xfrm>
          <a:off x="683568" y="1412776"/>
          <a:ext cx="7883525" cy="4730750"/>
        </p:xfrm>
        <a:graphic>
          <a:graphicData uri="http://schemas.openxmlformats.org/presentationml/2006/ole">
            <mc:AlternateContent xmlns:mc="http://schemas.openxmlformats.org/markup-compatibility/2006">
              <mc:Choice xmlns:v="urn:schemas-microsoft-com:vml" Requires="v">
                <p:oleObj spid="_x0000_s5543941" name="Gráfico" r:id="rId5" imgW="7820108" imgH="4686223" progId="MSGraph.Chart.8">
                  <p:embed followColorScheme="full"/>
                </p:oleObj>
              </mc:Choice>
              <mc:Fallback>
                <p:oleObj name="Gráfico" r:id="rId5" imgW="7820108" imgH="4686223"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412776"/>
                        <a:ext cx="7883525" cy="4730750"/>
                      </a:xfrm>
                      <a:prstGeom prst="rect">
                        <a:avLst/>
                      </a:prstGeom>
                      <a:noFill/>
                      <a:extLst>
                        <a:ext uri="{909E8E84-426E-40dd-AFC4-6F175D3DCCD1}">
                          <a14:hiddenFill xmlns:a14="http://schemas.microsoft.com/office/drawing/2010/main">
                            <a:solidFill>
                              <a:srgbClr val="FF9900"/>
                            </a:solidFill>
                          </a14:hiddenFill>
                        </a:ext>
                      </a:extLst>
                    </p:spPr>
                  </p:pic>
                </p:oleObj>
              </mc:Fallback>
            </mc:AlternateContent>
          </a:graphicData>
        </a:graphic>
      </p:graphicFrame>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236547" name="Rectangle 1027"/>
          <p:cNvSpPr>
            <a:spLocks noGrp="1" noChangeArrowheads="1"/>
          </p:cNvSpPr>
          <p:nvPr>
            <p:ph type="subTitle" idx="1"/>
          </p:nvPr>
        </p:nvSpPr>
        <p:spPr>
          <a:xfrm>
            <a:off x="1357313" y="214313"/>
            <a:ext cx="6500812" cy="3500437"/>
          </a:xfrm>
          <a:ln cap="rnd"/>
        </p:spPr>
        <p:txBody>
          <a:bodyPr/>
          <a:lstStyle/>
          <a:p>
            <a:pPr>
              <a:defRPr/>
            </a:pPr>
            <a:r>
              <a:rPr lang="es-ES" sz="3600" b="1" u="sng" dirty="0" smtClean="0">
                <a:solidFill>
                  <a:srgbClr val="CC6600"/>
                </a:solidFill>
              </a:rPr>
              <a:t>Oficina Coordinadora de Riesgos Asegurados</a:t>
            </a:r>
          </a:p>
        </p:txBody>
      </p:sp>
      <p:sp>
        <p:nvSpPr>
          <p:cNvPr id="28676"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28677"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28678" name="Picture 519" descr="logo_amis"/>
          <p:cNvPicPr>
            <a:picLocks noChangeAspect="1" noChangeArrowheads="1"/>
          </p:cNvPicPr>
          <p:nvPr/>
        </p:nvPicPr>
        <p:blipFill>
          <a:blip r:embed="rId3" cstate="print"/>
          <a:srcRect/>
          <a:stretch>
            <a:fillRect/>
          </a:stretch>
        </p:blipFill>
        <p:spPr bwMode="auto">
          <a:xfrm>
            <a:off x="7715272" y="361936"/>
            <a:ext cx="1038225" cy="1066800"/>
          </a:xfrm>
          <a:prstGeom prst="rect">
            <a:avLst/>
          </a:prstGeom>
          <a:noFill/>
          <a:ln w="9525">
            <a:noFill/>
            <a:miter lim="800000"/>
            <a:headEnd/>
            <a:tailEnd/>
          </a:ln>
        </p:spPr>
      </p:pic>
      <p:pic>
        <p:nvPicPr>
          <p:cNvPr id="28679" name="Picture 518" descr="logo_nuevo_ocra"/>
          <p:cNvPicPr>
            <a:picLocks noChangeAspect="1" noChangeArrowheads="1"/>
          </p:cNvPicPr>
          <p:nvPr/>
        </p:nvPicPr>
        <p:blipFill>
          <a:blip r:embed="rId4"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562178" name="Object 2"/>
          <p:cNvGraphicFramePr>
            <a:graphicFrameLocks noChangeAspect="1"/>
          </p:cNvGraphicFramePr>
          <p:nvPr/>
        </p:nvGraphicFramePr>
        <p:xfrm>
          <a:off x="428596" y="1500174"/>
          <a:ext cx="8286808" cy="5072098"/>
        </p:xfrm>
        <a:graphic>
          <a:graphicData uri="http://schemas.openxmlformats.org/presentationml/2006/ole">
            <mc:AlternateContent xmlns:mc="http://schemas.openxmlformats.org/markup-compatibility/2006">
              <mc:Choice xmlns:v="urn:schemas-microsoft-com:vml" Requires="v">
                <p:oleObj spid="_x0000_s5747717" name="Gráfico" r:id="rId5" imgW="7400905" imgH="4086295" progId="MSGraph.Chart.8">
                  <p:embed followColorScheme="full"/>
                </p:oleObj>
              </mc:Choice>
              <mc:Fallback>
                <p:oleObj name="Gráfico" r:id="rId5" imgW="7400905" imgH="4086295"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1500174"/>
                        <a:ext cx="8286808" cy="5072098"/>
                      </a:xfrm>
                      <a:prstGeom prst="rect">
                        <a:avLst/>
                      </a:prstGeom>
                      <a:solidFill>
                        <a:schemeClr val="bg1"/>
                      </a:solidFill>
                    </p:spPr>
                  </p:pic>
                </p:oleObj>
              </mc:Fallback>
            </mc:AlternateContent>
          </a:graphicData>
        </a:graphic>
      </p:graphicFrame>
      <p:sp>
        <p:nvSpPr>
          <p:cNvPr id="12" name="Rectángulo 14"/>
          <p:cNvSpPr/>
          <p:nvPr/>
        </p:nvSpPr>
        <p:spPr>
          <a:xfrm>
            <a:off x="2571736" y="1375934"/>
            <a:ext cx="4143404" cy="338554"/>
          </a:xfrm>
          <a:prstGeom prst="rect">
            <a:avLst/>
          </a:prstGeom>
          <a:solidFill>
            <a:schemeClr val="bg1">
              <a:lumMod val="75000"/>
            </a:schemeClr>
          </a:solidFill>
          <a:effectLst>
            <a:innerShdw blurRad="63500" dist="50800" dir="8100000">
              <a:prstClr val="black">
                <a:alpha val="70000"/>
              </a:prstClr>
            </a:innerShdw>
          </a:effectLst>
        </p:spPr>
        <p:txBody>
          <a:bodyPr wrap="square">
            <a:spAutoFit/>
          </a:bodyPr>
          <a:lstStyle/>
          <a:p>
            <a:r>
              <a:rPr lang="es-ES" sz="1600" b="1" dirty="0" smtClean="0">
                <a:latin typeface="Arial Black" pitchFamily="34" charset="0"/>
                <a:cs typeface="Arial" panose="020B0604020202020204" pitchFamily="34" charset="0"/>
              </a:rPr>
              <a:t>ÚLTIMO AÑOS, A NIVEL NACIONAL</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236547" name="Rectangle 1027"/>
          <p:cNvSpPr>
            <a:spLocks noGrp="1" noChangeArrowheads="1"/>
          </p:cNvSpPr>
          <p:nvPr>
            <p:ph type="subTitle" idx="1"/>
          </p:nvPr>
        </p:nvSpPr>
        <p:spPr>
          <a:xfrm>
            <a:off x="1357313" y="214313"/>
            <a:ext cx="6500812" cy="3500437"/>
          </a:xfrm>
          <a:ln cap="rnd"/>
        </p:spPr>
        <p:txBody>
          <a:bodyPr/>
          <a:lstStyle/>
          <a:p>
            <a:pPr>
              <a:defRPr/>
            </a:pPr>
            <a:r>
              <a:rPr lang="es-ES" sz="3600" b="1" u="sng" dirty="0" smtClean="0">
                <a:solidFill>
                  <a:srgbClr val="CC6600"/>
                </a:solidFill>
              </a:rPr>
              <a:t>Oficina Coordinadora de Riesgos Asegurados</a:t>
            </a:r>
          </a:p>
        </p:txBody>
      </p:sp>
      <p:sp>
        <p:nvSpPr>
          <p:cNvPr id="28676"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28677"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28678" name="Picture 519" descr="logo_amis"/>
          <p:cNvPicPr>
            <a:picLocks noChangeAspect="1" noChangeArrowheads="1"/>
          </p:cNvPicPr>
          <p:nvPr/>
        </p:nvPicPr>
        <p:blipFill>
          <a:blip r:embed="rId2" cstate="print"/>
          <a:srcRect/>
          <a:stretch>
            <a:fillRect/>
          </a:stretch>
        </p:blipFill>
        <p:spPr bwMode="auto">
          <a:xfrm>
            <a:off x="7715272" y="361936"/>
            <a:ext cx="1038225" cy="1066800"/>
          </a:xfrm>
          <a:prstGeom prst="rect">
            <a:avLst/>
          </a:prstGeom>
          <a:noFill/>
          <a:ln w="9525">
            <a:noFill/>
            <a:miter lim="800000"/>
            <a:headEnd/>
            <a:tailEnd/>
          </a:ln>
        </p:spPr>
      </p:pic>
      <p:pic>
        <p:nvPicPr>
          <p:cNvPr id="28679"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10" name="2 Gráfico"/>
          <p:cNvGraphicFramePr/>
          <p:nvPr/>
        </p:nvGraphicFramePr>
        <p:xfrm>
          <a:off x="755576" y="2204864"/>
          <a:ext cx="7632848" cy="4392488"/>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12 Conector recto de flecha"/>
          <p:cNvCxnSpPr/>
          <p:nvPr/>
        </p:nvCxnSpPr>
        <p:spPr bwMode="auto">
          <a:xfrm flipV="1">
            <a:off x="2195736" y="2204864"/>
            <a:ext cx="720080"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13 Conector recto de flecha"/>
          <p:cNvCxnSpPr/>
          <p:nvPr/>
        </p:nvCxnSpPr>
        <p:spPr bwMode="auto">
          <a:xfrm flipV="1">
            <a:off x="4283968" y="4149080"/>
            <a:ext cx="720080"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p:nvPr/>
        </p:nvCxnSpPr>
        <p:spPr bwMode="auto">
          <a:xfrm flipV="1">
            <a:off x="6444208" y="4301480"/>
            <a:ext cx="720080"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15 CuadroTexto"/>
          <p:cNvSpPr txBox="1"/>
          <p:nvPr/>
        </p:nvSpPr>
        <p:spPr>
          <a:xfrm>
            <a:off x="1936061" y="1815207"/>
            <a:ext cx="1031051" cy="461665"/>
          </a:xfrm>
          <a:prstGeom prst="rect">
            <a:avLst/>
          </a:prstGeom>
          <a:noFill/>
        </p:spPr>
        <p:txBody>
          <a:bodyPr wrap="none" rtlCol="0">
            <a:spAutoFit/>
          </a:bodyPr>
          <a:lstStyle/>
          <a:p>
            <a:r>
              <a:rPr lang="es-MX" b="1" dirty="0" smtClean="0"/>
              <a:t>3.67%</a:t>
            </a:r>
            <a:endParaRPr lang="es-MX" b="1" dirty="0"/>
          </a:p>
        </p:txBody>
      </p:sp>
      <p:sp>
        <p:nvSpPr>
          <p:cNvPr id="17" name="16 CuadroTexto"/>
          <p:cNvSpPr txBox="1"/>
          <p:nvPr/>
        </p:nvSpPr>
        <p:spPr>
          <a:xfrm>
            <a:off x="4067944" y="3615407"/>
            <a:ext cx="1184940" cy="461665"/>
          </a:xfrm>
          <a:prstGeom prst="rect">
            <a:avLst/>
          </a:prstGeom>
          <a:noFill/>
        </p:spPr>
        <p:txBody>
          <a:bodyPr wrap="none" rtlCol="0">
            <a:spAutoFit/>
          </a:bodyPr>
          <a:lstStyle/>
          <a:p>
            <a:r>
              <a:rPr lang="es-MX" b="1" dirty="0" smtClean="0"/>
              <a:t>10.28%</a:t>
            </a:r>
            <a:endParaRPr lang="es-MX" b="1" dirty="0"/>
          </a:p>
        </p:txBody>
      </p:sp>
      <p:sp>
        <p:nvSpPr>
          <p:cNvPr id="18" name="17 CuadroTexto"/>
          <p:cNvSpPr txBox="1"/>
          <p:nvPr/>
        </p:nvSpPr>
        <p:spPr>
          <a:xfrm>
            <a:off x="6195372" y="3831431"/>
            <a:ext cx="1031051" cy="461665"/>
          </a:xfrm>
          <a:prstGeom prst="rect">
            <a:avLst/>
          </a:prstGeom>
          <a:noFill/>
        </p:spPr>
        <p:txBody>
          <a:bodyPr wrap="none" rtlCol="0">
            <a:spAutoFit/>
          </a:bodyPr>
          <a:lstStyle/>
          <a:p>
            <a:r>
              <a:rPr lang="es-MX" b="1" dirty="0" smtClean="0"/>
              <a:t>8.27%</a:t>
            </a:r>
            <a:endParaRPr lang="es-MX" b="1" dirty="0"/>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2"/>
          </p:nvPr>
        </p:nvSpPr>
        <p:spPr>
          <a:noFill/>
        </p:spPr>
        <p:txBody>
          <a:bodyPr/>
          <a:lstStyle/>
          <a:p>
            <a:fld id="{E6CD47D2-C813-4921-89D3-A25A8B20CBFB}" type="slidenum">
              <a:rPr lang="es-ES" smtClean="0"/>
              <a:pPr/>
              <a:t>2</a:t>
            </a:fld>
            <a:endParaRPr lang="es-ES" smtClean="0"/>
          </a:p>
        </p:txBody>
      </p:sp>
      <p:sp>
        <p:nvSpPr>
          <p:cNvPr id="5123" name="Rectangle 2"/>
          <p:cNvSpPr>
            <a:spLocks noChangeArrowheads="1"/>
          </p:cNvSpPr>
          <p:nvPr/>
        </p:nvSpPr>
        <p:spPr bwMode="auto">
          <a:xfrm>
            <a:off x="214282" y="1214422"/>
            <a:ext cx="8715436" cy="5357850"/>
          </a:xfrm>
          <a:prstGeom prst="rect">
            <a:avLst/>
          </a:prstGeom>
          <a:solidFill>
            <a:srgbClr val="D53A1B"/>
          </a:solidFill>
          <a:ln w="9525">
            <a:noFill/>
            <a:miter lim="800000"/>
            <a:headEnd/>
            <a:tailEnd/>
          </a:ln>
        </p:spPr>
        <p:txBody>
          <a:bodyPr/>
          <a:lstStyle/>
          <a:p>
            <a:pPr algn="just">
              <a:spcBef>
                <a:spcPct val="20000"/>
              </a:spcBef>
              <a:buClr>
                <a:schemeClr val="accent2"/>
              </a:buClr>
              <a:buFont typeface="Wingdings" pitchFamily="2" charset="2"/>
              <a:buNone/>
            </a:pPr>
            <a:r>
              <a:rPr lang="es-MX" sz="1600" b="1" dirty="0">
                <a:solidFill>
                  <a:schemeClr val="bg1"/>
                </a:solidFill>
                <a:latin typeface="Arial" charset="0"/>
                <a:cs typeface="Arial" charset="0"/>
              </a:rPr>
              <a:t>La Oficina Coordinadora de Riesgos Asegurados, (OCRA) nace en 1994, como una </a:t>
            </a:r>
            <a:r>
              <a:rPr lang="es-MX" sz="1600" b="1" dirty="0" smtClean="0">
                <a:solidFill>
                  <a:schemeClr val="bg1"/>
                </a:solidFill>
                <a:latin typeface="Arial" charset="0"/>
                <a:cs typeface="Arial" charset="0"/>
              </a:rPr>
              <a:t>respuesta del </a:t>
            </a:r>
            <a:r>
              <a:rPr lang="es-MX" sz="1600" b="1" dirty="0">
                <a:solidFill>
                  <a:schemeClr val="bg1"/>
                </a:solidFill>
                <a:latin typeface="Arial" charset="0"/>
                <a:cs typeface="Arial" charset="0"/>
              </a:rPr>
              <a:t>Sector Asegurador ante la necesidad de contar con una empresa que coordinara las acciones relativas a la: localización, identificación y recuperación de vehículos robados a efecto de reducir pérdidas en su patrimonio. Ha ido aumentando sus funciones sobre todo en los rubros de prevención del delito, servicios confiables de informática, cursos de capacitación pericial en materia de identificación vehicular y apoyos a las autoridades de Procuración de Justicia y Seguridad </a:t>
            </a:r>
            <a:r>
              <a:rPr lang="es-MX" sz="1600" b="1" dirty="0" smtClean="0">
                <a:solidFill>
                  <a:schemeClr val="bg1"/>
                </a:solidFill>
                <a:latin typeface="Arial" charset="0"/>
                <a:cs typeface="Arial" charset="0"/>
              </a:rPr>
              <a:t>Pública tanto nacional como estatal y municipal, Defensa Nacional y Secretaria de Marina.</a:t>
            </a:r>
            <a:endParaRPr lang="es-MX" sz="1600" b="1" dirty="0">
              <a:solidFill>
                <a:schemeClr val="bg1"/>
              </a:solidFill>
              <a:latin typeface="Arial" charset="0"/>
              <a:cs typeface="Arial" charset="0"/>
            </a:endParaRPr>
          </a:p>
          <a:p>
            <a:pPr algn="just">
              <a:spcBef>
                <a:spcPct val="20000"/>
              </a:spcBef>
              <a:buClr>
                <a:schemeClr val="accent2"/>
              </a:buClr>
              <a:buFont typeface="Wingdings" pitchFamily="2" charset="2"/>
              <a:buNone/>
            </a:pPr>
            <a:endParaRPr lang="es-MX" sz="1600" b="1" dirty="0">
              <a:solidFill>
                <a:schemeClr val="bg1"/>
              </a:solidFill>
              <a:latin typeface="Arial" charset="0"/>
              <a:cs typeface="Arial" charset="0"/>
            </a:endParaRPr>
          </a:p>
          <a:p>
            <a:pPr algn="just">
              <a:spcBef>
                <a:spcPct val="20000"/>
              </a:spcBef>
              <a:buClr>
                <a:schemeClr val="accent2"/>
              </a:buClr>
              <a:buFont typeface="Wingdings" pitchFamily="2" charset="2"/>
              <a:buNone/>
            </a:pPr>
            <a:r>
              <a:rPr lang="es-MX" sz="1600" b="1" dirty="0">
                <a:solidFill>
                  <a:schemeClr val="bg1"/>
                </a:solidFill>
                <a:latin typeface="Arial" charset="0"/>
                <a:cs typeface="Arial" charset="0"/>
              </a:rPr>
              <a:t>Actualmente brindamos servicios a </a:t>
            </a:r>
            <a:r>
              <a:rPr lang="es-MX" sz="1600" b="1" dirty="0" smtClean="0">
                <a:solidFill>
                  <a:schemeClr val="bg1"/>
                </a:solidFill>
                <a:latin typeface="Arial" charset="0"/>
                <a:cs typeface="Arial" charset="0"/>
              </a:rPr>
              <a:t>24 </a:t>
            </a:r>
            <a:r>
              <a:rPr lang="es-MX" sz="1600" b="1" dirty="0">
                <a:solidFill>
                  <a:schemeClr val="bg1"/>
                </a:solidFill>
                <a:latin typeface="Arial" charset="0"/>
                <a:cs typeface="Arial" charset="0"/>
              </a:rPr>
              <a:t>compañías de seguros que manejan el ramo de vehículos de </a:t>
            </a:r>
            <a:r>
              <a:rPr lang="es-MX" sz="1600" b="1" dirty="0" smtClean="0">
                <a:solidFill>
                  <a:schemeClr val="bg1"/>
                </a:solidFill>
                <a:latin typeface="Arial" charset="0"/>
                <a:cs typeface="Arial" charset="0"/>
              </a:rPr>
              <a:t>25 </a:t>
            </a:r>
            <a:r>
              <a:rPr lang="es-MX" sz="1600" b="1" dirty="0">
                <a:solidFill>
                  <a:schemeClr val="bg1"/>
                </a:solidFill>
                <a:latin typeface="Arial" charset="0"/>
                <a:cs typeface="Arial" charset="0"/>
              </a:rPr>
              <a:t>y a todas las Procuradurías de Justicia en todo el territorio nacional, Procuraduría General de la República, Interpol y a </a:t>
            </a:r>
            <a:r>
              <a:rPr lang="es-MX" sz="1600" b="1" dirty="0" smtClean="0">
                <a:solidFill>
                  <a:schemeClr val="bg1"/>
                </a:solidFill>
                <a:latin typeface="Arial" charset="0"/>
                <a:cs typeface="Arial" charset="0"/>
              </a:rPr>
              <a:t>sus agregadurías en el extranjero. Así </a:t>
            </a:r>
            <a:r>
              <a:rPr lang="es-MX" sz="1600" b="1" dirty="0">
                <a:solidFill>
                  <a:schemeClr val="bg1"/>
                </a:solidFill>
                <a:latin typeface="Arial" charset="0"/>
                <a:cs typeface="Arial" charset="0"/>
              </a:rPr>
              <a:t>mismo colaboramos </a:t>
            </a:r>
            <a:r>
              <a:rPr lang="es-MX" sz="1600" b="1" dirty="0" smtClean="0">
                <a:solidFill>
                  <a:schemeClr val="bg1"/>
                </a:solidFill>
                <a:latin typeface="Arial" charset="0"/>
                <a:cs typeface="Arial" charset="0"/>
              </a:rPr>
              <a:t>y mantenemos estrechas relaciones con </a:t>
            </a:r>
            <a:r>
              <a:rPr lang="es-MX" sz="1600" b="1" dirty="0">
                <a:solidFill>
                  <a:schemeClr val="bg1"/>
                </a:solidFill>
                <a:latin typeface="Arial" charset="0"/>
                <a:cs typeface="Arial" charset="0"/>
              </a:rPr>
              <a:t>las autoridades federales, estatales y municipales de Seguridad </a:t>
            </a:r>
            <a:r>
              <a:rPr lang="es-MX" sz="1600" b="1" dirty="0" smtClean="0">
                <a:solidFill>
                  <a:schemeClr val="bg1"/>
                </a:solidFill>
                <a:latin typeface="Arial" charset="0"/>
                <a:cs typeface="Arial" charset="0"/>
              </a:rPr>
              <a:t>Pública, así como las mencionadas con anterioridad.</a:t>
            </a:r>
            <a:endParaRPr lang="es-MX" sz="1600" b="1" dirty="0">
              <a:solidFill>
                <a:schemeClr val="bg1"/>
              </a:solidFill>
              <a:latin typeface="Arial" charset="0"/>
              <a:cs typeface="Arial" charset="0"/>
            </a:endParaRPr>
          </a:p>
          <a:p>
            <a:pPr algn="just">
              <a:spcBef>
                <a:spcPct val="20000"/>
              </a:spcBef>
              <a:buClr>
                <a:schemeClr val="accent2"/>
              </a:buClr>
              <a:buFont typeface="Wingdings" pitchFamily="2" charset="2"/>
              <a:buNone/>
            </a:pPr>
            <a:endParaRPr lang="es-MX" sz="1600" b="1" dirty="0">
              <a:solidFill>
                <a:schemeClr val="bg1"/>
              </a:solidFill>
              <a:latin typeface="Arial" charset="0"/>
              <a:cs typeface="Arial" charset="0"/>
            </a:endParaRPr>
          </a:p>
          <a:p>
            <a:pPr algn="just">
              <a:spcBef>
                <a:spcPct val="20000"/>
              </a:spcBef>
              <a:buClr>
                <a:schemeClr val="accent2"/>
              </a:buClr>
              <a:buFont typeface="Wingdings" pitchFamily="2" charset="2"/>
              <a:buNone/>
            </a:pPr>
            <a:r>
              <a:rPr lang="es-MX" sz="1600" b="1" dirty="0">
                <a:solidFill>
                  <a:schemeClr val="bg1"/>
                </a:solidFill>
                <a:latin typeface="Arial" charset="0"/>
                <a:cs typeface="Arial" charset="0"/>
              </a:rPr>
              <a:t>Compartimos información valiosa con </a:t>
            </a:r>
            <a:r>
              <a:rPr lang="es-MX" sz="1600" b="1" dirty="0" smtClean="0">
                <a:solidFill>
                  <a:schemeClr val="bg1"/>
                </a:solidFill>
                <a:latin typeface="Arial" charset="0"/>
                <a:cs typeface="Arial" charset="0"/>
              </a:rPr>
              <a:t>diferentes autoridades </a:t>
            </a:r>
            <a:r>
              <a:rPr lang="es-MX" sz="1600" b="1" dirty="0">
                <a:solidFill>
                  <a:schemeClr val="bg1"/>
                </a:solidFill>
                <a:latin typeface="Arial" charset="0"/>
                <a:cs typeface="Arial" charset="0"/>
              </a:rPr>
              <a:t>de </a:t>
            </a:r>
            <a:r>
              <a:rPr lang="es-MX" sz="1600" b="1" dirty="0" err="1">
                <a:solidFill>
                  <a:schemeClr val="bg1"/>
                </a:solidFill>
                <a:latin typeface="Arial" charset="0"/>
                <a:cs typeface="Arial" charset="0"/>
              </a:rPr>
              <a:t>paises</a:t>
            </a:r>
            <a:r>
              <a:rPr lang="es-MX" sz="1600" b="1" dirty="0">
                <a:solidFill>
                  <a:schemeClr val="bg1"/>
                </a:solidFill>
                <a:latin typeface="Arial" charset="0"/>
                <a:cs typeface="Arial" charset="0"/>
              </a:rPr>
              <a:t> de Centro y </a:t>
            </a:r>
            <a:r>
              <a:rPr lang="es-MX" sz="1600" b="1" dirty="0" smtClean="0">
                <a:solidFill>
                  <a:schemeClr val="bg1"/>
                </a:solidFill>
                <a:latin typeface="Arial" charset="0"/>
                <a:cs typeface="Arial" charset="0"/>
              </a:rPr>
              <a:t>Sudamérica, Estados Unidos y Canadá, </a:t>
            </a:r>
            <a:r>
              <a:rPr lang="es-MX" sz="1600" b="1" dirty="0">
                <a:solidFill>
                  <a:schemeClr val="bg1"/>
                </a:solidFill>
                <a:latin typeface="Arial" charset="0"/>
                <a:cs typeface="Arial" charset="0"/>
              </a:rPr>
              <a:t>con el North American </a:t>
            </a:r>
            <a:r>
              <a:rPr lang="es-MX" sz="1600" b="1" dirty="0" err="1">
                <a:solidFill>
                  <a:schemeClr val="bg1"/>
                </a:solidFill>
                <a:latin typeface="Arial" charset="0"/>
                <a:cs typeface="Arial" charset="0"/>
              </a:rPr>
              <a:t>Export</a:t>
            </a:r>
            <a:r>
              <a:rPr lang="es-MX" sz="1600" b="1" dirty="0">
                <a:solidFill>
                  <a:schemeClr val="bg1"/>
                </a:solidFill>
                <a:latin typeface="Arial" charset="0"/>
                <a:cs typeface="Arial" charset="0"/>
              </a:rPr>
              <a:t> </a:t>
            </a:r>
            <a:r>
              <a:rPr lang="es-MX" sz="1600" b="1" dirty="0" err="1">
                <a:solidFill>
                  <a:schemeClr val="bg1"/>
                </a:solidFill>
                <a:latin typeface="Arial" charset="0"/>
                <a:cs typeface="Arial" charset="0"/>
              </a:rPr>
              <a:t>Committee</a:t>
            </a:r>
            <a:r>
              <a:rPr lang="es-MX" sz="1600" b="1" dirty="0">
                <a:solidFill>
                  <a:schemeClr val="bg1"/>
                </a:solidFill>
                <a:latin typeface="Arial" charset="0"/>
                <a:cs typeface="Arial" charset="0"/>
              </a:rPr>
              <a:t>, la </a:t>
            </a:r>
            <a:r>
              <a:rPr lang="es-MX" sz="1600" b="1" dirty="0" err="1">
                <a:solidFill>
                  <a:schemeClr val="bg1"/>
                </a:solidFill>
                <a:latin typeface="Arial" charset="0"/>
                <a:cs typeface="Arial" charset="0"/>
              </a:rPr>
              <a:t>National</a:t>
            </a:r>
            <a:r>
              <a:rPr lang="es-MX" sz="1600" b="1" dirty="0">
                <a:solidFill>
                  <a:schemeClr val="bg1"/>
                </a:solidFill>
                <a:latin typeface="Arial" charset="0"/>
                <a:cs typeface="Arial" charset="0"/>
              </a:rPr>
              <a:t> </a:t>
            </a:r>
            <a:r>
              <a:rPr lang="es-MX" sz="1600" b="1" dirty="0" err="1">
                <a:solidFill>
                  <a:schemeClr val="bg1"/>
                </a:solidFill>
                <a:latin typeface="Arial" charset="0"/>
                <a:cs typeface="Arial" charset="0"/>
              </a:rPr>
              <a:t>Insurance</a:t>
            </a:r>
            <a:r>
              <a:rPr lang="es-MX" sz="1600" b="1" dirty="0">
                <a:solidFill>
                  <a:schemeClr val="bg1"/>
                </a:solidFill>
                <a:latin typeface="Arial" charset="0"/>
                <a:cs typeface="Arial" charset="0"/>
              </a:rPr>
              <a:t> </a:t>
            </a:r>
            <a:r>
              <a:rPr lang="es-MX" sz="1600" b="1" dirty="0" err="1">
                <a:solidFill>
                  <a:schemeClr val="bg1"/>
                </a:solidFill>
                <a:latin typeface="Arial" charset="0"/>
                <a:cs typeface="Arial" charset="0"/>
              </a:rPr>
              <a:t>Crime</a:t>
            </a:r>
            <a:r>
              <a:rPr lang="es-MX" sz="1600" b="1" dirty="0">
                <a:solidFill>
                  <a:schemeClr val="bg1"/>
                </a:solidFill>
                <a:latin typeface="Arial" charset="0"/>
                <a:cs typeface="Arial" charset="0"/>
              </a:rPr>
              <a:t> Bureau de los E.U.A. y el </a:t>
            </a:r>
            <a:r>
              <a:rPr lang="es-MX" sz="1600" b="1" dirty="0" err="1">
                <a:solidFill>
                  <a:schemeClr val="bg1"/>
                </a:solidFill>
                <a:latin typeface="Arial" charset="0"/>
                <a:cs typeface="Arial" charset="0"/>
              </a:rPr>
              <a:t>Insurance</a:t>
            </a:r>
            <a:r>
              <a:rPr lang="es-MX" sz="1600" b="1" dirty="0">
                <a:solidFill>
                  <a:schemeClr val="bg1"/>
                </a:solidFill>
                <a:latin typeface="Arial" charset="0"/>
                <a:cs typeface="Arial" charset="0"/>
              </a:rPr>
              <a:t> Bureau de Canadá para el logro de nuestros objetivos, así como con las diferentes autoridades policiales en éstos y </a:t>
            </a:r>
            <a:r>
              <a:rPr lang="es-MX" sz="1600" b="1" dirty="0" smtClean="0">
                <a:solidFill>
                  <a:schemeClr val="bg1"/>
                </a:solidFill>
                <a:latin typeface="Arial" charset="0"/>
                <a:cs typeface="Arial" charset="0"/>
              </a:rPr>
              <a:t>a través de Interpol con los demás </a:t>
            </a:r>
            <a:r>
              <a:rPr lang="es-MX" sz="1600" b="1" dirty="0" err="1" smtClean="0">
                <a:solidFill>
                  <a:schemeClr val="bg1"/>
                </a:solidFill>
                <a:latin typeface="Arial" charset="0"/>
                <a:cs typeface="Arial" charset="0"/>
              </a:rPr>
              <a:t>paises</a:t>
            </a:r>
            <a:r>
              <a:rPr lang="es-MX" sz="1600" b="1" dirty="0" smtClean="0">
                <a:solidFill>
                  <a:schemeClr val="bg1"/>
                </a:solidFill>
                <a:latin typeface="Arial" charset="0"/>
                <a:cs typeface="Arial" charset="0"/>
              </a:rPr>
              <a:t> que conforman nuestro mundo.</a:t>
            </a:r>
            <a:endParaRPr lang="es-MX" sz="1600" b="1" dirty="0">
              <a:solidFill>
                <a:schemeClr val="bg1"/>
              </a:solidFill>
              <a:latin typeface="Arial" charset="0"/>
              <a:cs typeface="Arial" charset="0"/>
            </a:endParaRPr>
          </a:p>
        </p:txBody>
      </p:sp>
      <p:sp>
        <p:nvSpPr>
          <p:cNvPr id="5124" name="Text Box 3"/>
          <p:cNvSpPr txBox="1">
            <a:spLocks noChangeArrowheads="1"/>
          </p:cNvSpPr>
          <p:nvPr/>
        </p:nvSpPr>
        <p:spPr bwMode="auto">
          <a:xfrm>
            <a:off x="3112596" y="428604"/>
            <a:ext cx="2468946" cy="523220"/>
          </a:xfrm>
          <a:prstGeom prst="rect">
            <a:avLst/>
          </a:prstGeom>
          <a:noFill/>
          <a:ln w="9525">
            <a:noFill/>
            <a:miter lim="800000"/>
            <a:headEnd/>
            <a:tailEnd/>
          </a:ln>
        </p:spPr>
        <p:txBody>
          <a:bodyPr wrap="none">
            <a:spAutoFit/>
          </a:bodyPr>
          <a:lstStyle/>
          <a:p>
            <a:pPr marL="457200" indent="-457200"/>
            <a:r>
              <a:rPr lang="es-MX" sz="2800" b="1" i="1" dirty="0">
                <a:solidFill>
                  <a:schemeClr val="bg1"/>
                </a:solidFill>
              </a:rPr>
              <a:t>Quienes Somos</a:t>
            </a:r>
            <a:endParaRPr lang="es-ES" sz="2800" b="1" i="1" dirty="0">
              <a:solidFill>
                <a:schemeClr val="bg1"/>
              </a:solidFill>
            </a:endParaRPr>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3 Gráfico"/>
          <p:cNvGraphicFramePr/>
          <p:nvPr/>
        </p:nvGraphicFramePr>
        <p:xfrm>
          <a:off x="755576" y="2204864"/>
          <a:ext cx="7488832" cy="4179912"/>
        </p:xfrm>
        <a:graphic>
          <a:graphicData uri="http://schemas.openxmlformats.org/drawingml/2006/chart">
            <c:chart xmlns:c="http://schemas.openxmlformats.org/drawingml/2006/chart" xmlns:r="http://schemas.openxmlformats.org/officeDocument/2006/relationships" r:id="rId2"/>
          </a:graphicData>
        </a:graphic>
      </p:graphicFrame>
      <p:sp>
        <p:nvSpPr>
          <p:cNvPr id="28674"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236547" name="Rectangle 1027"/>
          <p:cNvSpPr>
            <a:spLocks noGrp="1" noChangeArrowheads="1"/>
          </p:cNvSpPr>
          <p:nvPr>
            <p:ph type="subTitle" idx="1"/>
          </p:nvPr>
        </p:nvSpPr>
        <p:spPr>
          <a:xfrm>
            <a:off x="1357313" y="214313"/>
            <a:ext cx="6500812" cy="3500437"/>
          </a:xfrm>
          <a:ln cap="rnd"/>
        </p:spPr>
        <p:txBody>
          <a:bodyPr/>
          <a:lstStyle/>
          <a:p>
            <a:pPr>
              <a:defRPr/>
            </a:pPr>
            <a:r>
              <a:rPr lang="es-ES" sz="3600" b="1" u="sng" dirty="0" smtClean="0">
                <a:solidFill>
                  <a:srgbClr val="CC6600"/>
                </a:solidFill>
              </a:rPr>
              <a:t>Oficina Coordinadora de Riesgos Asegurados</a:t>
            </a:r>
          </a:p>
        </p:txBody>
      </p:sp>
      <p:sp>
        <p:nvSpPr>
          <p:cNvPr id="28676"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28677"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28678" name="Picture 519" descr="logo_amis"/>
          <p:cNvPicPr>
            <a:picLocks noChangeAspect="1" noChangeArrowheads="1"/>
          </p:cNvPicPr>
          <p:nvPr/>
        </p:nvPicPr>
        <p:blipFill>
          <a:blip r:embed="rId3" cstate="print"/>
          <a:srcRect/>
          <a:stretch>
            <a:fillRect/>
          </a:stretch>
        </p:blipFill>
        <p:spPr bwMode="auto">
          <a:xfrm>
            <a:off x="7715272" y="361936"/>
            <a:ext cx="1038225" cy="1066800"/>
          </a:xfrm>
          <a:prstGeom prst="rect">
            <a:avLst/>
          </a:prstGeom>
          <a:noFill/>
          <a:ln w="9525">
            <a:noFill/>
            <a:miter lim="800000"/>
            <a:headEnd/>
            <a:tailEnd/>
          </a:ln>
        </p:spPr>
      </p:pic>
      <p:pic>
        <p:nvPicPr>
          <p:cNvPr id="28679" name="Picture 518" descr="logo_nuevo_ocra"/>
          <p:cNvPicPr>
            <a:picLocks noChangeAspect="1" noChangeArrowheads="1"/>
          </p:cNvPicPr>
          <p:nvPr/>
        </p:nvPicPr>
        <p:blipFill>
          <a:blip r:embed="rId4" cstate="print"/>
          <a:srcRect b="16664"/>
          <a:stretch>
            <a:fillRect/>
          </a:stretch>
        </p:blipFill>
        <p:spPr bwMode="auto">
          <a:xfrm>
            <a:off x="357188" y="333375"/>
            <a:ext cx="1071562" cy="1095375"/>
          </a:xfrm>
          <a:prstGeom prst="rect">
            <a:avLst/>
          </a:prstGeom>
          <a:noFill/>
          <a:ln w="9525">
            <a:noFill/>
            <a:miter lim="800000"/>
            <a:headEnd/>
            <a:tailEnd/>
          </a:ln>
        </p:spPr>
      </p:pic>
      <p:cxnSp>
        <p:nvCxnSpPr>
          <p:cNvPr id="13" name="12 Conector recto de flecha"/>
          <p:cNvCxnSpPr/>
          <p:nvPr/>
        </p:nvCxnSpPr>
        <p:spPr bwMode="auto">
          <a:xfrm flipV="1">
            <a:off x="2195736" y="2204864"/>
            <a:ext cx="720080"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13 Conector recto de flecha"/>
          <p:cNvCxnSpPr/>
          <p:nvPr/>
        </p:nvCxnSpPr>
        <p:spPr bwMode="auto">
          <a:xfrm flipV="1">
            <a:off x="4283968" y="4149080"/>
            <a:ext cx="720080"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p:nvPr/>
        </p:nvCxnSpPr>
        <p:spPr bwMode="auto">
          <a:xfrm flipV="1">
            <a:off x="6444208" y="4301480"/>
            <a:ext cx="720080"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15 CuadroTexto"/>
          <p:cNvSpPr txBox="1"/>
          <p:nvPr/>
        </p:nvSpPr>
        <p:spPr>
          <a:xfrm>
            <a:off x="1936061" y="1815207"/>
            <a:ext cx="1031051" cy="461665"/>
          </a:xfrm>
          <a:prstGeom prst="rect">
            <a:avLst/>
          </a:prstGeom>
          <a:noFill/>
        </p:spPr>
        <p:txBody>
          <a:bodyPr wrap="none" rtlCol="0">
            <a:spAutoFit/>
          </a:bodyPr>
          <a:lstStyle/>
          <a:p>
            <a:r>
              <a:rPr lang="es-MX" b="1" dirty="0" smtClean="0"/>
              <a:t>3.67%</a:t>
            </a:r>
            <a:endParaRPr lang="es-MX" b="1" dirty="0"/>
          </a:p>
        </p:txBody>
      </p:sp>
      <p:sp>
        <p:nvSpPr>
          <p:cNvPr id="17" name="16 CuadroTexto"/>
          <p:cNvSpPr txBox="1"/>
          <p:nvPr/>
        </p:nvSpPr>
        <p:spPr>
          <a:xfrm>
            <a:off x="4067944" y="3615407"/>
            <a:ext cx="1184940" cy="461665"/>
          </a:xfrm>
          <a:prstGeom prst="rect">
            <a:avLst/>
          </a:prstGeom>
          <a:noFill/>
        </p:spPr>
        <p:txBody>
          <a:bodyPr wrap="none" rtlCol="0">
            <a:spAutoFit/>
          </a:bodyPr>
          <a:lstStyle/>
          <a:p>
            <a:r>
              <a:rPr lang="es-MX" b="1" dirty="0" smtClean="0"/>
              <a:t>10.56%</a:t>
            </a:r>
            <a:endParaRPr lang="es-MX" b="1" dirty="0"/>
          </a:p>
        </p:txBody>
      </p:sp>
      <p:sp>
        <p:nvSpPr>
          <p:cNvPr id="18" name="17 CuadroTexto"/>
          <p:cNvSpPr txBox="1"/>
          <p:nvPr/>
        </p:nvSpPr>
        <p:spPr>
          <a:xfrm>
            <a:off x="6195372" y="3831431"/>
            <a:ext cx="1031051" cy="461665"/>
          </a:xfrm>
          <a:prstGeom prst="rect">
            <a:avLst/>
          </a:prstGeom>
          <a:noFill/>
        </p:spPr>
        <p:txBody>
          <a:bodyPr wrap="none" rtlCol="0">
            <a:spAutoFit/>
          </a:bodyPr>
          <a:lstStyle/>
          <a:p>
            <a:r>
              <a:rPr lang="es-MX" b="1" dirty="0" smtClean="0"/>
              <a:t>7.57%</a:t>
            </a:r>
            <a:endParaRPr lang="es-MX" b="1" dirty="0"/>
          </a:p>
        </p:txBody>
      </p:sp>
      <p:sp>
        <p:nvSpPr>
          <p:cNvPr id="20" name="Rectángulo 14"/>
          <p:cNvSpPr/>
          <p:nvPr/>
        </p:nvSpPr>
        <p:spPr>
          <a:xfrm>
            <a:off x="3147800" y="1506270"/>
            <a:ext cx="2864360" cy="338554"/>
          </a:xfrm>
          <a:prstGeom prst="rect">
            <a:avLst/>
          </a:prstGeom>
          <a:solidFill>
            <a:schemeClr val="bg1">
              <a:lumMod val="75000"/>
            </a:schemeClr>
          </a:solidFill>
          <a:effectLst>
            <a:innerShdw blurRad="63500" dist="50800" dir="8100000">
              <a:prstClr val="black">
                <a:alpha val="70000"/>
              </a:prstClr>
            </a:innerShdw>
          </a:effectLst>
        </p:spPr>
        <p:txBody>
          <a:bodyPr wrap="square">
            <a:spAutoFit/>
          </a:bodyPr>
          <a:lstStyle/>
          <a:p>
            <a:r>
              <a:rPr lang="es-ES" sz="1600" b="1" dirty="0" smtClean="0">
                <a:latin typeface="Arial Black" pitchFamily="34" charset="0"/>
                <a:cs typeface="Arial" panose="020B0604020202020204" pitchFamily="34" charset="0"/>
              </a:rPr>
              <a:t>INFORMACIÓN DIARIA</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00034" y="1785926"/>
          <a:ext cx="7780361" cy="4429156"/>
        </p:xfrm>
        <a:graphic>
          <a:graphicData uri="http://schemas.openxmlformats.org/presentationml/2006/ole">
            <mc:AlternateContent xmlns:mc="http://schemas.openxmlformats.org/markup-compatibility/2006">
              <mc:Choice xmlns:v="urn:schemas-microsoft-com:vml" Requires="v">
                <p:oleObj spid="_x0000_s5714949" name="Gráfico" r:id="rId4" imgW="5715148" imgH="4095695" progId="MSGraph.Chart.8">
                  <p:embed followColorScheme="full"/>
                </p:oleObj>
              </mc:Choice>
              <mc:Fallback>
                <p:oleObj name="Gráfico" r:id="rId4" imgW="5715148" imgH="4095695"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1785926"/>
                        <a:ext cx="7780361" cy="4429156"/>
                      </a:xfrm>
                      <a:prstGeom prst="rect">
                        <a:avLst/>
                      </a:prstGeom>
                      <a:solidFill>
                        <a:schemeClr val="bg1"/>
                      </a:solidFill>
                    </p:spPr>
                  </p:pic>
                </p:oleObj>
              </mc:Fallback>
            </mc:AlternateContent>
          </a:graphicData>
        </a:graphic>
      </p:graphicFrame>
      <p:sp>
        <p:nvSpPr>
          <p:cNvPr id="10" name="Rectangle 4"/>
          <p:cNvSpPr>
            <a:spLocks noChangeArrowheads="1"/>
          </p:cNvSpPr>
          <p:nvPr/>
        </p:nvSpPr>
        <p:spPr bwMode="auto">
          <a:xfrm>
            <a:off x="571500" y="6286520"/>
            <a:ext cx="7772400" cy="357190"/>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2017 - 2018.</a:t>
            </a:r>
            <a:endParaRPr lang="es-ES" sz="1800" b="1" dirty="0">
              <a:effectLst>
                <a:outerShdw blurRad="38100" dist="38100" dir="2700000" algn="tl">
                  <a:srgbClr val="C0C0C0"/>
                </a:outerShdw>
              </a:effectLst>
              <a:latin typeface="Arial Black" pitchFamily="34" charset="0"/>
            </a:endParaRPr>
          </a:p>
        </p:txBody>
      </p:sp>
      <p:sp>
        <p:nvSpPr>
          <p:cNvPr id="13" name="Rectángulo 14"/>
          <p:cNvSpPr/>
          <p:nvPr/>
        </p:nvSpPr>
        <p:spPr>
          <a:xfrm>
            <a:off x="1500166" y="1428737"/>
            <a:ext cx="6286544" cy="307777"/>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1400" b="1" dirty="0" smtClean="0">
                <a:solidFill>
                  <a:schemeClr val="bg1"/>
                </a:solidFill>
                <a:latin typeface="Arial" panose="020B0604020202020204" pitchFamily="34" charset="0"/>
                <a:cs typeface="Arial" panose="020B0604020202020204" pitchFamily="34" charset="0"/>
              </a:rPr>
              <a:t>El Robo con Violencia a Nivel Nacional, Incrementó  1 punto porcentual</a:t>
            </a:r>
          </a:p>
        </p:txBody>
      </p:sp>
      <p:pic>
        <p:nvPicPr>
          <p:cNvPr id="11"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77853" y="1857364"/>
          <a:ext cx="8137551" cy="4286280"/>
        </p:xfrm>
        <a:graphic>
          <a:graphicData uri="http://schemas.openxmlformats.org/presentationml/2006/ole">
            <mc:AlternateContent xmlns:mc="http://schemas.openxmlformats.org/markup-compatibility/2006">
              <mc:Choice xmlns:v="urn:schemas-microsoft-com:vml" Requires="v">
                <p:oleObj spid="_x0000_s5742597" name="Gráfico" r:id="rId4" imgW="5715148" imgH="4095695" progId="MSGraph.Chart.8">
                  <p:embed followColorScheme="full"/>
                </p:oleObj>
              </mc:Choice>
              <mc:Fallback>
                <p:oleObj name="Gráfico" r:id="rId4" imgW="5715148" imgH="4095695"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3" y="1857364"/>
                        <a:ext cx="8137551" cy="4286280"/>
                      </a:xfrm>
                      <a:prstGeom prst="rect">
                        <a:avLst/>
                      </a:prstGeom>
                      <a:solidFill>
                        <a:schemeClr val="bg1"/>
                      </a:solidFill>
                    </p:spPr>
                  </p:pic>
                </p:oleObj>
              </mc:Fallback>
            </mc:AlternateContent>
          </a:graphicData>
        </a:graphic>
      </p:graphicFrame>
      <p:sp>
        <p:nvSpPr>
          <p:cNvPr id="11" name="Rectangle 4"/>
          <p:cNvSpPr>
            <a:spLocks noChangeArrowheads="1"/>
          </p:cNvSpPr>
          <p:nvPr/>
        </p:nvSpPr>
        <p:spPr bwMode="auto">
          <a:xfrm>
            <a:off x="571500" y="6000750"/>
            <a:ext cx="7772400" cy="538163"/>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de 2018.</a:t>
            </a:r>
            <a:endParaRPr lang="es-ES" sz="1800" b="1" dirty="0">
              <a:effectLst>
                <a:outerShdw blurRad="38100" dist="38100" dir="2700000" algn="tl">
                  <a:srgbClr val="C0C0C0"/>
                </a:outerShdw>
              </a:effectLst>
              <a:latin typeface="Arial Black" pitchFamily="34" charset="0"/>
            </a:endParaRPr>
          </a:p>
        </p:txBody>
      </p:sp>
      <p:sp>
        <p:nvSpPr>
          <p:cNvPr id="10" name="Rectángulo 14"/>
          <p:cNvSpPr/>
          <p:nvPr/>
        </p:nvSpPr>
        <p:spPr>
          <a:xfrm>
            <a:off x="3428992" y="1357298"/>
            <a:ext cx="2357454" cy="369332"/>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1800" b="1" dirty="0" smtClean="0">
                <a:solidFill>
                  <a:schemeClr val="bg1"/>
                </a:solidFill>
                <a:latin typeface="Arial" panose="020B0604020202020204" pitchFamily="34" charset="0"/>
                <a:cs typeface="Arial" panose="020B0604020202020204" pitchFamily="34" charset="0"/>
              </a:rPr>
              <a:t>Tipos de transporte</a:t>
            </a:r>
          </a:p>
        </p:txBody>
      </p:sp>
      <p:pic>
        <p:nvPicPr>
          <p:cNvPr id="12"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77853" y="1857364"/>
          <a:ext cx="8137551" cy="4286280"/>
        </p:xfrm>
        <a:graphic>
          <a:graphicData uri="http://schemas.openxmlformats.org/presentationml/2006/ole">
            <mc:AlternateContent xmlns:mc="http://schemas.openxmlformats.org/markup-compatibility/2006">
              <mc:Choice xmlns:v="urn:schemas-microsoft-com:vml" Requires="v">
                <p:oleObj spid="_x0000_s5743621" name="Gráfico" r:id="rId4" imgW="5715148" imgH="4105094" progId="MSGraph.Chart.8">
                  <p:embed followColorScheme="full"/>
                </p:oleObj>
              </mc:Choice>
              <mc:Fallback>
                <p:oleObj name="Gráfico" r:id="rId4" imgW="5715148" imgH="4105094"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3" y="1857364"/>
                        <a:ext cx="8137551" cy="4286280"/>
                      </a:xfrm>
                      <a:prstGeom prst="rect">
                        <a:avLst/>
                      </a:prstGeom>
                      <a:solidFill>
                        <a:schemeClr val="bg1"/>
                      </a:solidFill>
                    </p:spPr>
                  </p:pic>
                </p:oleObj>
              </mc:Fallback>
            </mc:AlternateContent>
          </a:graphicData>
        </a:graphic>
      </p:graphicFrame>
      <p:sp>
        <p:nvSpPr>
          <p:cNvPr id="11" name="Rectangle 4"/>
          <p:cNvSpPr>
            <a:spLocks noChangeArrowheads="1"/>
          </p:cNvSpPr>
          <p:nvPr/>
        </p:nvSpPr>
        <p:spPr bwMode="auto">
          <a:xfrm>
            <a:off x="571500" y="6000750"/>
            <a:ext cx="7772400" cy="538163"/>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de 2018.</a:t>
            </a:r>
            <a:endParaRPr lang="es-ES" sz="1800" b="1" dirty="0">
              <a:effectLst>
                <a:outerShdw blurRad="38100" dist="38100" dir="2700000" algn="tl">
                  <a:srgbClr val="C0C0C0"/>
                </a:outerShdw>
              </a:effectLst>
              <a:latin typeface="Arial Black" pitchFamily="34" charset="0"/>
            </a:endParaRPr>
          </a:p>
        </p:txBody>
      </p:sp>
      <p:sp>
        <p:nvSpPr>
          <p:cNvPr id="10" name="Rectángulo 14"/>
          <p:cNvSpPr/>
          <p:nvPr/>
        </p:nvSpPr>
        <p:spPr>
          <a:xfrm>
            <a:off x="2357422" y="1406711"/>
            <a:ext cx="4500594" cy="400110"/>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2000" b="1" dirty="0" smtClean="0">
                <a:solidFill>
                  <a:schemeClr val="bg1"/>
                </a:solidFill>
                <a:latin typeface="Arial" panose="020B0604020202020204" pitchFamily="34" charset="0"/>
                <a:cs typeface="Arial" panose="020B0604020202020204" pitchFamily="34" charset="0"/>
              </a:rPr>
              <a:t>10 Tipos de Vehículos más robados</a:t>
            </a:r>
          </a:p>
        </p:txBody>
      </p:sp>
      <p:pic>
        <p:nvPicPr>
          <p:cNvPr id="12"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77853" y="1785926"/>
          <a:ext cx="8137551" cy="4357718"/>
        </p:xfrm>
        <a:graphic>
          <a:graphicData uri="http://schemas.openxmlformats.org/presentationml/2006/ole">
            <mc:AlternateContent xmlns:mc="http://schemas.openxmlformats.org/markup-compatibility/2006">
              <mc:Choice xmlns:v="urn:schemas-microsoft-com:vml" Requires="v">
                <p:oleObj spid="_x0000_s5748741" name="Gráfico" r:id="rId4" imgW="5715148" imgH="4105094" progId="MSGraph.Chart.8">
                  <p:embed followColorScheme="full"/>
                </p:oleObj>
              </mc:Choice>
              <mc:Fallback>
                <p:oleObj name="Gráfico" r:id="rId4" imgW="5715148" imgH="4105094"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3" y="1785926"/>
                        <a:ext cx="8137551" cy="4357718"/>
                      </a:xfrm>
                      <a:prstGeom prst="rect">
                        <a:avLst/>
                      </a:prstGeom>
                      <a:solidFill>
                        <a:schemeClr val="bg1"/>
                      </a:solidFill>
                    </p:spPr>
                  </p:pic>
                </p:oleObj>
              </mc:Fallback>
            </mc:AlternateContent>
          </a:graphicData>
        </a:graphic>
      </p:graphicFrame>
      <p:sp>
        <p:nvSpPr>
          <p:cNvPr id="10" name="Rectángulo 14"/>
          <p:cNvSpPr/>
          <p:nvPr/>
        </p:nvSpPr>
        <p:spPr>
          <a:xfrm>
            <a:off x="1857356" y="1357298"/>
            <a:ext cx="5429288" cy="307777"/>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1400" b="1" dirty="0" smtClean="0">
                <a:solidFill>
                  <a:schemeClr val="bg1"/>
                </a:solidFill>
                <a:latin typeface="Arial" panose="020B0604020202020204" pitchFamily="34" charset="0"/>
                <a:cs typeface="Arial" panose="020B0604020202020204" pitchFamily="34" charset="0"/>
              </a:rPr>
              <a:t>5 </a:t>
            </a:r>
            <a:r>
              <a:rPr lang="es-ES" sz="1400" b="1" dirty="0" err="1" smtClean="0">
                <a:solidFill>
                  <a:schemeClr val="bg1"/>
                </a:solidFill>
                <a:latin typeface="Arial" panose="020B0604020202020204" pitchFamily="34" charset="0"/>
                <a:cs typeface="Arial" panose="020B0604020202020204" pitchFamily="34" charset="0"/>
              </a:rPr>
              <a:t>Edos</a:t>
            </a:r>
            <a:r>
              <a:rPr lang="es-ES" sz="1400" b="1" dirty="0" smtClean="0">
                <a:solidFill>
                  <a:schemeClr val="bg1"/>
                </a:solidFill>
                <a:latin typeface="Arial" panose="020B0604020202020204" pitchFamily="34" charset="0"/>
                <a:cs typeface="Arial" panose="020B0604020202020204" pitchFamily="34" charset="0"/>
              </a:rPr>
              <a:t>. Con más y 5 con menos </a:t>
            </a:r>
            <a:r>
              <a:rPr lang="es-ES" sz="1400" b="1" u="sng" dirty="0" smtClean="0">
                <a:solidFill>
                  <a:schemeClr val="accent1">
                    <a:lumMod val="60000"/>
                    <a:lumOff val="40000"/>
                  </a:schemeClr>
                </a:solidFill>
                <a:latin typeface="Arial" panose="020B0604020202020204" pitchFamily="34" charset="0"/>
                <a:cs typeface="Arial" panose="020B0604020202020204" pitchFamily="34" charset="0"/>
              </a:rPr>
              <a:t>CANTIDAD</a:t>
            </a:r>
            <a:r>
              <a:rPr lang="es-ES" sz="1400" b="1" dirty="0" smtClean="0">
                <a:solidFill>
                  <a:schemeClr val="bg1"/>
                </a:solidFill>
                <a:latin typeface="Arial" panose="020B0604020202020204" pitchFamily="34" charset="0"/>
                <a:cs typeface="Arial" panose="020B0604020202020204" pitchFamily="34" charset="0"/>
              </a:rPr>
              <a:t> de Robos.</a:t>
            </a:r>
          </a:p>
        </p:txBody>
      </p:sp>
      <p:sp>
        <p:nvSpPr>
          <p:cNvPr id="12" name="Rectangle 4"/>
          <p:cNvSpPr>
            <a:spLocks noChangeArrowheads="1"/>
          </p:cNvSpPr>
          <p:nvPr/>
        </p:nvSpPr>
        <p:spPr bwMode="auto">
          <a:xfrm>
            <a:off x="571500" y="6000750"/>
            <a:ext cx="7772400" cy="538163"/>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de 2018.</a:t>
            </a:r>
            <a:endParaRPr lang="es-ES" sz="1800" b="1" dirty="0">
              <a:effectLst>
                <a:outerShdw blurRad="38100" dist="38100" dir="2700000" algn="tl">
                  <a:srgbClr val="C0C0C0"/>
                </a:outerShdw>
              </a:effectLst>
              <a:latin typeface="Arial Black" pitchFamily="34" charset="0"/>
            </a:endParaRPr>
          </a:p>
        </p:txBody>
      </p:sp>
      <p:pic>
        <p:nvPicPr>
          <p:cNvPr id="11"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00034" y="1714488"/>
          <a:ext cx="7780361" cy="4286280"/>
        </p:xfrm>
        <a:graphic>
          <a:graphicData uri="http://schemas.openxmlformats.org/presentationml/2006/ole">
            <mc:AlternateContent xmlns:mc="http://schemas.openxmlformats.org/markup-compatibility/2006">
              <mc:Choice xmlns:v="urn:schemas-microsoft-com:vml" Requires="v">
                <p:oleObj spid="_x0000_s5749765" name="Gráfico" r:id="rId4" imgW="5715148" imgH="4095695" progId="MSGraph.Chart.8">
                  <p:embed followColorScheme="full"/>
                </p:oleObj>
              </mc:Choice>
              <mc:Fallback>
                <p:oleObj name="Gráfico" r:id="rId4" imgW="5715148" imgH="4095695"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1714488"/>
                        <a:ext cx="7780361" cy="4286280"/>
                      </a:xfrm>
                      <a:prstGeom prst="rect">
                        <a:avLst/>
                      </a:prstGeom>
                      <a:solidFill>
                        <a:schemeClr val="bg1"/>
                      </a:solidFill>
                    </p:spPr>
                  </p:pic>
                </p:oleObj>
              </mc:Fallback>
            </mc:AlternateContent>
          </a:graphicData>
        </a:graphic>
      </p:graphicFrame>
      <p:sp>
        <p:nvSpPr>
          <p:cNvPr id="12" name="Rectángulo 14"/>
          <p:cNvSpPr/>
          <p:nvPr/>
        </p:nvSpPr>
        <p:spPr>
          <a:xfrm>
            <a:off x="1214414" y="1428736"/>
            <a:ext cx="6715172" cy="307777"/>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1400" b="1" dirty="0" smtClean="0">
                <a:solidFill>
                  <a:schemeClr val="bg1"/>
                </a:solidFill>
                <a:latin typeface="Arial" panose="020B0604020202020204" pitchFamily="34" charset="0"/>
                <a:cs typeface="Arial" panose="020B0604020202020204" pitchFamily="34" charset="0"/>
              </a:rPr>
              <a:t>5 </a:t>
            </a:r>
            <a:r>
              <a:rPr lang="es-ES" sz="1400" b="1" dirty="0" err="1" smtClean="0">
                <a:solidFill>
                  <a:schemeClr val="bg1"/>
                </a:solidFill>
                <a:latin typeface="Arial" panose="020B0604020202020204" pitchFamily="34" charset="0"/>
                <a:cs typeface="Arial" panose="020B0604020202020204" pitchFamily="34" charset="0"/>
              </a:rPr>
              <a:t>Edos</a:t>
            </a:r>
            <a:r>
              <a:rPr lang="es-ES" sz="1400" b="1" dirty="0" smtClean="0">
                <a:solidFill>
                  <a:schemeClr val="bg1"/>
                </a:solidFill>
                <a:latin typeface="Arial" panose="020B0604020202020204" pitchFamily="34" charset="0"/>
                <a:cs typeface="Arial" panose="020B0604020202020204" pitchFamily="34" charset="0"/>
              </a:rPr>
              <a:t>. Con más </a:t>
            </a:r>
            <a:r>
              <a:rPr lang="es-ES" sz="1400" b="1" u="sng" dirty="0" smtClean="0">
                <a:solidFill>
                  <a:schemeClr val="accent1">
                    <a:lumMod val="60000"/>
                    <a:lumOff val="40000"/>
                  </a:schemeClr>
                </a:solidFill>
                <a:latin typeface="Arial" panose="020B0604020202020204" pitchFamily="34" charset="0"/>
                <a:cs typeface="Arial" panose="020B0604020202020204" pitchFamily="34" charset="0"/>
              </a:rPr>
              <a:t>INCREMENTO </a:t>
            </a:r>
            <a:r>
              <a:rPr lang="es-ES" sz="1400" b="1" dirty="0" smtClean="0">
                <a:solidFill>
                  <a:schemeClr val="bg1"/>
                </a:solidFill>
                <a:latin typeface="Arial" panose="020B0604020202020204" pitchFamily="34" charset="0"/>
                <a:cs typeface="Arial" panose="020B0604020202020204" pitchFamily="34" charset="0"/>
              </a:rPr>
              <a:t> y 5 con más </a:t>
            </a:r>
            <a:r>
              <a:rPr lang="es-ES" sz="1400" b="1" u="sng" dirty="0" smtClean="0">
                <a:solidFill>
                  <a:schemeClr val="accent1">
                    <a:lumMod val="60000"/>
                    <a:lumOff val="40000"/>
                  </a:schemeClr>
                </a:solidFill>
                <a:latin typeface="Arial" panose="020B0604020202020204" pitchFamily="34" charset="0"/>
                <a:cs typeface="Arial" panose="020B0604020202020204" pitchFamily="34" charset="0"/>
              </a:rPr>
              <a:t>DECREMENTO </a:t>
            </a:r>
            <a:r>
              <a:rPr lang="es-ES" sz="1400" b="1" dirty="0" smtClean="0">
                <a:solidFill>
                  <a:schemeClr val="bg1"/>
                </a:solidFill>
                <a:latin typeface="Arial" panose="020B0604020202020204" pitchFamily="34" charset="0"/>
                <a:cs typeface="Arial" panose="020B0604020202020204" pitchFamily="34" charset="0"/>
              </a:rPr>
              <a:t>en el Robo de V.</a:t>
            </a:r>
          </a:p>
        </p:txBody>
      </p:sp>
      <p:sp>
        <p:nvSpPr>
          <p:cNvPr id="11" name="Rectangle 4"/>
          <p:cNvSpPr>
            <a:spLocks noChangeArrowheads="1"/>
          </p:cNvSpPr>
          <p:nvPr/>
        </p:nvSpPr>
        <p:spPr bwMode="auto">
          <a:xfrm>
            <a:off x="571500" y="6000750"/>
            <a:ext cx="7772400" cy="538163"/>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de 2018.</a:t>
            </a:r>
            <a:endParaRPr lang="es-ES" sz="1800" b="1" dirty="0">
              <a:effectLst>
                <a:outerShdw blurRad="38100" dist="38100" dir="2700000" algn="tl">
                  <a:srgbClr val="C0C0C0"/>
                </a:outerShdw>
              </a:effectLst>
              <a:latin typeface="Arial Black" pitchFamily="34" charset="0"/>
            </a:endParaRPr>
          </a:p>
        </p:txBody>
      </p:sp>
      <p:pic>
        <p:nvPicPr>
          <p:cNvPr id="13"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00034" y="1857364"/>
          <a:ext cx="7780361" cy="4214842"/>
        </p:xfrm>
        <a:graphic>
          <a:graphicData uri="http://schemas.openxmlformats.org/presentationml/2006/ole">
            <mc:AlternateContent xmlns:mc="http://schemas.openxmlformats.org/markup-compatibility/2006">
              <mc:Choice xmlns:v="urn:schemas-microsoft-com:vml" Requires="v">
                <p:oleObj spid="_x0000_s5750789" name="Gráfico" r:id="rId4" imgW="5715148" imgH="4095695" progId="MSGraph.Chart.8">
                  <p:embed followColorScheme="full"/>
                </p:oleObj>
              </mc:Choice>
              <mc:Fallback>
                <p:oleObj name="Gráfico" r:id="rId4" imgW="5715148" imgH="4095695"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1857364"/>
                        <a:ext cx="7780361" cy="4214842"/>
                      </a:xfrm>
                      <a:prstGeom prst="rect">
                        <a:avLst/>
                      </a:prstGeom>
                      <a:solidFill>
                        <a:schemeClr val="bg1"/>
                      </a:solidFill>
                    </p:spPr>
                  </p:pic>
                </p:oleObj>
              </mc:Fallback>
            </mc:AlternateContent>
          </a:graphicData>
        </a:graphic>
      </p:graphicFrame>
      <p:sp>
        <p:nvSpPr>
          <p:cNvPr id="11" name="Rectángulo 14"/>
          <p:cNvSpPr/>
          <p:nvPr/>
        </p:nvSpPr>
        <p:spPr>
          <a:xfrm>
            <a:off x="1785918" y="1357298"/>
            <a:ext cx="5643602" cy="307777"/>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1400" b="1" dirty="0" smtClean="0">
                <a:solidFill>
                  <a:schemeClr val="bg1"/>
                </a:solidFill>
                <a:latin typeface="Arial" panose="020B0604020202020204" pitchFamily="34" charset="0"/>
                <a:cs typeface="Arial" panose="020B0604020202020204" pitchFamily="34" charset="0"/>
              </a:rPr>
              <a:t>Estados Con mayor y con menor </a:t>
            </a:r>
            <a:r>
              <a:rPr lang="es-ES" sz="1400" b="1" u="sng" dirty="0" smtClean="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VIOLENCIA </a:t>
            </a:r>
            <a:r>
              <a:rPr lang="es-ES" sz="1400" b="1" dirty="0" smtClean="0">
                <a:solidFill>
                  <a:schemeClr val="bg1"/>
                </a:solidFill>
                <a:latin typeface="Arial" panose="020B0604020202020204" pitchFamily="34" charset="0"/>
                <a:cs typeface="Arial" panose="020B0604020202020204" pitchFamily="34" charset="0"/>
              </a:rPr>
              <a:t>en el Robo de V.</a:t>
            </a:r>
          </a:p>
        </p:txBody>
      </p:sp>
      <p:sp>
        <p:nvSpPr>
          <p:cNvPr id="12" name="Rectangle 4"/>
          <p:cNvSpPr>
            <a:spLocks noChangeArrowheads="1"/>
          </p:cNvSpPr>
          <p:nvPr/>
        </p:nvSpPr>
        <p:spPr bwMode="auto">
          <a:xfrm>
            <a:off x="571500" y="6000750"/>
            <a:ext cx="7772400" cy="538163"/>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de 2018.</a:t>
            </a:r>
            <a:endParaRPr lang="es-ES" sz="1800" b="1" dirty="0">
              <a:effectLst>
                <a:outerShdw blurRad="38100" dist="38100" dir="2700000" algn="tl">
                  <a:srgbClr val="C0C0C0"/>
                </a:outerShdw>
              </a:effectLst>
              <a:latin typeface="Arial Black" pitchFamily="34" charset="0"/>
            </a:endParaRPr>
          </a:p>
        </p:txBody>
      </p:sp>
      <p:pic>
        <p:nvPicPr>
          <p:cNvPr id="13"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4101" name="Rectangle 1027"/>
          <p:cNvSpPr>
            <a:spLocks noGrp="1" noChangeArrowheads="1"/>
          </p:cNvSpPr>
          <p:nvPr>
            <p:ph type="subTitle" idx="1"/>
          </p:nvPr>
        </p:nvSpPr>
        <p:spPr>
          <a:xfrm>
            <a:off x="1357313" y="214313"/>
            <a:ext cx="6500812" cy="3500437"/>
          </a:xfrm>
        </p:spPr>
        <p:txBody>
          <a:bodyPr/>
          <a:lstStyle/>
          <a:p>
            <a:r>
              <a:rPr lang="es-ES" sz="3600" b="1" u="sng" smtClean="0">
                <a:solidFill>
                  <a:srgbClr val="CC6600"/>
                </a:solidFill>
              </a:rPr>
              <a:t>Oficina Coordinadora de Riesgos Asegurados</a:t>
            </a:r>
          </a:p>
        </p:txBody>
      </p:sp>
      <p:sp>
        <p:nvSpPr>
          <p:cNvPr id="410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4103"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4105" name="Picture 518" descr="logo_nuevo_ocra"/>
          <p:cNvPicPr>
            <a:picLocks noChangeAspect="1" noChangeArrowheads="1"/>
          </p:cNvPicPr>
          <p:nvPr/>
        </p:nvPicPr>
        <p:blipFill>
          <a:blip r:embed="rId3" cstate="print"/>
          <a:srcRect b="16664"/>
          <a:stretch>
            <a:fillRect/>
          </a:stretch>
        </p:blipFill>
        <p:spPr bwMode="auto">
          <a:xfrm>
            <a:off x="357188" y="333375"/>
            <a:ext cx="1071562" cy="1095375"/>
          </a:xfrm>
          <a:prstGeom prst="rect">
            <a:avLst/>
          </a:prstGeom>
          <a:noFill/>
          <a:ln w="9525">
            <a:noFill/>
            <a:miter lim="800000"/>
            <a:headEnd/>
            <a:tailEnd/>
          </a:ln>
        </p:spPr>
      </p:pic>
      <p:graphicFrame>
        <p:nvGraphicFramePr>
          <p:cNvPr id="4098" name="Object 0"/>
          <p:cNvGraphicFramePr>
            <a:graphicFrameLocks noChangeAspect="1"/>
          </p:cNvGraphicFramePr>
          <p:nvPr/>
        </p:nvGraphicFramePr>
        <p:xfrm>
          <a:off x="577853" y="1857364"/>
          <a:ext cx="8137551" cy="4286280"/>
        </p:xfrm>
        <a:graphic>
          <a:graphicData uri="http://schemas.openxmlformats.org/presentationml/2006/ole">
            <mc:AlternateContent xmlns:mc="http://schemas.openxmlformats.org/markup-compatibility/2006">
              <mc:Choice xmlns:v="urn:schemas-microsoft-com:vml" Requires="v">
                <p:oleObj spid="_x0000_s5751813" name="Gráfico" r:id="rId4" imgW="5715148" imgH="4105094" progId="MSGraph.Chart.8">
                  <p:embed followColorScheme="full"/>
                </p:oleObj>
              </mc:Choice>
              <mc:Fallback>
                <p:oleObj name="Gráfico" r:id="rId4" imgW="5715148" imgH="4105094"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3" y="1857364"/>
                        <a:ext cx="8137551" cy="4286280"/>
                      </a:xfrm>
                      <a:prstGeom prst="rect">
                        <a:avLst/>
                      </a:prstGeom>
                      <a:solidFill>
                        <a:schemeClr val="bg1"/>
                      </a:solidFill>
                    </p:spPr>
                  </p:pic>
                </p:oleObj>
              </mc:Fallback>
            </mc:AlternateContent>
          </a:graphicData>
        </a:graphic>
      </p:graphicFrame>
      <p:sp>
        <p:nvSpPr>
          <p:cNvPr id="10" name="Rectángulo 14"/>
          <p:cNvSpPr/>
          <p:nvPr/>
        </p:nvSpPr>
        <p:spPr>
          <a:xfrm>
            <a:off x="1857356" y="1357298"/>
            <a:ext cx="5572164" cy="307777"/>
          </a:xfrm>
          <a:prstGeom prst="rect">
            <a:avLst/>
          </a:prstGeom>
          <a:solidFill>
            <a:srgbClr val="FF0000"/>
          </a:solidFill>
          <a:effectLst>
            <a:innerShdw blurRad="63500" dist="50800" dir="8100000">
              <a:prstClr val="black">
                <a:alpha val="50000"/>
              </a:prstClr>
            </a:innerShdw>
          </a:effectLst>
        </p:spPr>
        <p:txBody>
          <a:bodyPr wrap="square">
            <a:spAutoFit/>
          </a:bodyPr>
          <a:lstStyle/>
          <a:p>
            <a:r>
              <a:rPr lang="es-ES" sz="1400" b="1" dirty="0" smtClean="0">
                <a:solidFill>
                  <a:schemeClr val="bg1"/>
                </a:solidFill>
                <a:latin typeface="Arial" panose="020B0604020202020204" pitchFamily="34" charset="0"/>
                <a:cs typeface="Arial" panose="020B0604020202020204" pitchFamily="34" charset="0"/>
              </a:rPr>
              <a:t>10 Municipios a Nivel  Nacional con mayor cantidad de Robos.</a:t>
            </a:r>
          </a:p>
        </p:txBody>
      </p:sp>
      <p:sp>
        <p:nvSpPr>
          <p:cNvPr id="12" name="Rectangle 4"/>
          <p:cNvSpPr>
            <a:spLocks noChangeArrowheads="1"/>
          </p:cNvSpPr>
          <p:nvPr/>
        </p:nvSpPr>
        <p:spPr bwMode="auto">
          <a:xfrm>
            <a:off x="571500" y="6000750"/>
            <a:ext cx="7772400" cy="538163"/>
          </a:xfrm>
          <a:prstGeom prst="rect">
            <a:avLst/>
          </a:prstGeom>
          <a:noFill/>
          <a:ln w="9525">
            <a:noFill/>
            <a:miter lim="800000"/>
            <a:headEnd/>
            <a:tailEnd/>
          </a:ln>
          <a:effectLst/>
        </p:spPr>
        <p:txBody>
          <a:bodyPr anchor="ctr"/>
          <a:lstStyle/>
          <a:p>
            <a:pPr algn="ctr" eaLnBrk="0" hangingPunct="0">
              <a:defRPr/>
            </a:pPr>
            <a:r>
              <a:rPr lang="es-ES" sz="1800" b="1" dirty="0" smtClean="0">
                <a:effectLst>
                  <a:outerShdw blurRad="38100" dist="38100" dir="2700000" algn="tl">
                    <a:srgbClr val="C0C0C0"/>
                  </a:outerShdw>
                </a:effectLst>
                <a:latin typeface="Arial Black" pitchFamily="34" charset="0"/>
              </a:rPr>
              <a:t>Enero-Octubre de 2018.</a:t>
            </a:r>
            <a:endParaRPr lang="es-ES" sz="1800" b="1" dirty="0">
              <a:effectLst>
                <a:outerShdw blurRad="38100" dist="38100" dir="2700000" algn="tl">
                  <a:srgbClr val="C0C0C0"/>
                </a:outerShdw>
              </a:effectLst>
              <a:latin typeface="Arial Black" pitchFamily="34" charset="0"/>
            </a:endParaRPr>
          </a:p>
        </p:txBody>
      </p:sp>
      <p:pic>
        <p:nvPicPr>
          <p:cNvPr id="11" name="Picture 519" descr="logo_amis"/>
          <p:cNvPicPr>
            <a:picLocks noChangeAspect="1" noChangeArrowheads="1"/>
          </p:cNvPicPr>
          <p:nvPr/>
        </p:nvPicPr>
        <p:blipFill>
          <a:blip r:embed="rId6"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7 Flecha curvada hacia abajo"/>
          <p:cNvSpPr/>
          <p:nvPr/>
        </p:nvSpPr>
        <p:spPr bwMode="auto">
          <a:xfrm>
            <a:off x="1428728" y="1500174"/>
            <a:ext cx="6286544" cy="2286016"/>
          </a:xfrm>
          <a:prstGeom prst="curvedDownArrow">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
        <p:nvSpPr>
          <p:cNvPr id="12" name="11 Flecha curvada hacia abajo"/>
          <p:cNvSpPr/>
          <p:nvPr/>
        </p:nvSpPr>
        <p:spPr bwMode="auto">
          <a:xfrm rot="10800000">
            <a:off x="1357290" y="3857628"/>
            <a:ext cx="6286544" cy="2286016"/>
          </a:xfrm>
          <a:prstGeom prst="curvedDownArrow">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
        <p:nvSpPr>
          <p:cNvPr id="27650" name="Rectangle 1026"/>
          <p:cNvSpPr>
            <a:spLocks noGrp="1" noChangeArrowheads="1"/>
          </p:cNvSpPr>
          <p:nvPr>
            <p:ph type="ctrTitle"/>
          </p:nvPr>
        </p:nvSpPr>
        <p:spPr>
          <a:xfrm>
            <a:off x="685800" y="2286000"/>
            <a:ext cx="7772400" cy="1143000"/>
          </a:xfrm>
        </p:spPr>
        <p:txBody>
          <a:bodyPr/>
          <a:lstStyle/>
          <a:p>
            <a:pPr algn="l"/>
            <a:r>
              <a:rPr lang="es-ES" sz="1600" b="1" smtClean="0"/>
              <a:t/>
            </a:r>
            <a:br>
              <a:rPr lang="es-ES" sz="1600" b="1" smtClean="0"/>
            </a:br>
            <a:r>
              <a:rPr lang="es-ES" sz="1600" b="1" smtClean="0"/>
              <a:t/>
            </a:r>
            <a:br>
              <a:rPr lang="es-ES" sz="1600" b="1" smtClean="0"/>
            </a:br>
            <a:endParaRPr lang="es-ES" sz="1600" b="1" smtClean="0"/>
          </a:p>
        </p:txBody>
      </p:sp>
      <p:sp>
        <p:nvSpPr>
          <p:cNvPr id="27652"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pic>
        <p:nvPicPr>
          <p:cNvPr id="27655" name="Picture 518" descr="logo_nuevo_ocra"/>
          <p:cNvPicPr>
            <a:picLocks noChangeAspect="1" noChangeArrowheads="1"/>
          </p:cNvPicPr>
          <p:nvPr/>
        </p:nvPicPr>
        <p:blipFill>
          <a:blip r:embed="rId2" cstate="print"/>
          <a:srcRect b="16664"/>
          <a:stretch>
            <a:fillRect/>
          </a:stretch>
        </p:blipFill>
        <p:spPr bwMode="auto">
          <a:xfrm>
            <a:off x="357188" y="333375"/>
            <a:ext cx="1071562" cy="1095375"/>
          </a:xfrm>
          <a:prstGeom prst="rect">
            <a:avLst/>
          </a:prstGeom>
          <a:noFill/>
          <a:ln w="9525">
            <a:noFill/>
            <a:miter lim="800000"/>
            <a:headEnd/>
            <a:tailEnd/>
          </a:ln>
        </p:spPr>
      </p:pic>
      <p:sp>
        <p:nvSpPr>
          <p:cNvPr id="236547" name="Rectangle 1027"/>
          <p:cNvSpPr>
            <a:spLocks noGrp="1" noChangeArrowheads="1"/>
          </p:cNvSpPr>
          <p:nvPr>
            <p:ph type="subTitle" idx="1"/>
          </p:nvPr>
        </p:nvSpPr>
        <p:spPr>
          <a:xfrm>
            <a:off x="1357313" y="214313"/>
            <a:ext cx="6500812" cy="3500437"/>
          </a:xfrm>
          <a:ln cap="rnd">
            <a:prstDash val="sysDot"/>
          </a:ln>
        </p:spPr>
        <p:txBody>
          <a:bodyPr/>
          <a:lstStyle/>
          <a:p>
            <a:pPr>
              <a:defRPr/>
            </a:pPr>
            <a:r>
              <a:rPr lang="es-ES" sz="3600" b="1" u="sng" dirty="0" smtClean="0">
                <a:solidFill>
                  <a:srgbClr val="CC6600"/>
                </a:solidFill>
              </a:rPr>
              <a:t>Oficina Coordinadora de Riesgos Asegurados</a:t>
            </a:r>
          </a:p>
          <a:p>
            <a:pPr algn="just">
              <a:defRPr/>
            </a:pPr>
            <a:endParaRPr lang="es-MX" sz="1000" dirty="0" smtClean="0">
              <a:latin typeface="Georgia" pitchFamily="18" charset="0"/>
            </a:endParaRPr>
          </a:p>
          <a:p>
            <a:pPr algn="just">
              <a:defRPr/>
            </a:pPr>
            <a:endParaRPr lang="es-MX" sz="1000" dirty="0" smtClean="0">
              <a:latin typeface="Georgia" pitchFamily="18" charset="0"/>
            </a:endParaRPr>
          </a:p>
          <a:p>
            <a:pPr>
              <a:defRPr/>
            </a:pPr>
            <a:r>
              <a:rPr lang="es-MX" i="1" u="sng" dirty="0" smtClean="0">
                <a:latin typeface="Georgia" pitchFamily="18" charset="0"/>
              </a:rPr>
              <a:t>EN PROMEDIO</a:t>
            </a:r>
            <a:r>
              <a:rPr lang="es-MX" sz="2800" i="1" u="sng" dirty="0" smtClean="0">
                <a:latin typeface="Georgia" pitchFamily="18" charset="0"/>
              </a:rPr>
              <a:t>,</a:t>
            </a:r>
          </a:p>
          <a:p>
            <a:pPr>
              <a:defRPr/>
            </a:pPr>
            <a:r>
              <a:rPr lang="es-MX" sz="2800" i="1" u="sng" dirty="0" smtClean="0">
                <a:latin typeface="Georgia" pitchFamily="18" charset="0"/>
              </a:rPr>
              <a:t>A NIVEL NACIONAL, </a:t>
            </a:r>
          </a:p>
          <a:p>
            <a:pPr>
              <a:defRPr/>
            </a:pPr>
            <a:r>
              <a:rPr lang="es-MX" sz="2800" dirty="0" smtClean="0">
                <a:latin typeface="Georgia" pitchFamily="18" charset="0"/>
              </a:rPr>
              <a:t> EL </a:t>
            </a:r>
            <a:r>
              <a:rPr lang="es-MX" sz="2800" b="1" dirty="0" smtClean="0">
                <a:latin typeface="Georgia" pitchFamily="18" charset="0"/>
              </a:rPr>
              <a:t>18%</a:t>
            </a:r>
            <a:r>
              <a:rPr lang="es-MX" sz="2800" dirty="0" smtClean="0">
                <a:latin typeface="Georgia" pitchFamily="18" charset="0"/>
              </a:rPr>
              <a:t> DE LOS VEHÍCULOS </a:t>
            </a:r>
            <a:r>
              <a:rPr lang="es-MX" sz="2800" u="sng" dirty="0" smtClean="0">
                <a:latin typeface="Georgia" pitchFamily="18" charset="0"/>
              </a:rPr>
              <a:t>RECUPERADOS</a:t>
            </a:r>
            <a:r>
              <a:rPr lang="es-MX" sz="2800" dirty="0" smtClean="0">
                <a:latin typeface="Georgia" pitchFamily="18" charset="0"/>
              </a:rPr>
              <a:t>,</a:t>
            </a:r>
          </a:p>
          <a:p>
            <a:pPr>
              <a:defRPr/>
            </a:pPr>
            <a:r>
              <a:rPr lang="es-MX" sz="2800" dirty="0" smtClean="0">
                <a:latin typeface="Georgia" pitchFamily="18" charset="0"/>
              </a:rPr>
              <a:t> </a:t>
            </a:r>
            <a:r>
              <a:rPr lang="es-MX" sz="2400" b="1" dirty="0" smtClean="0">
                <a:latin typeface="Georgia" pitchFamily="18" charset="0"/>
              </a:rPr>
              <a:t>FUERON ROBADOS  EN ESTADOS DIFERENTES AL DE RECUPERACIÓN,</a:t>
            </a:r>
          </a:p>
          <a:p>
            <a:pPr>
              <a:defRPr/>
            </a:pPr>
            <a:r>
              <a:rPr lang="es-MX" sz="2400" b="1" dirty="0" smtClean="0">
                <a:latin typeface="Georgia" pitchFamily="18" charset="0"/>
              </a:rPr>
              <a:t>O</a:t>
            </a:r>
          </a:p>
          <a:p>
            <a:pPr>
              <a:defRPr/>
            </a:pPr>
            <a:r>
              <a:rPr lang="es-MX" sz="2400" b="1" dirty="0" smtClean="0">
                <a:latin typeface="Georgia" pitchFamily="18" charset="0"/>
              </a:rPr>
              <a:t>RECUPERADOS EN ESTADOS DIFERENTES  AL DEL ROB</a:t>
            </a:r>
            <a:r>
              <a:rPr lang="es-MX" sz="2800" b="1" dirty="0" smtClean="0">
                <a:latin typeface="Georgia" pitchFamily="18" charset="0"/>
              </a:rPr>
              <a:t>O.</a:t>
            </a:r>
            <a:endParaRPr lang="es-MX" sz="2800" dirty="0" smtClean="0">
              <a:latin typeface="Georgia" pitchFamily="18" charset="0"/>
            </a:endParaRPr>
          </a:p>
          <a:p>
            <a:pPr algn="just">
              <a:defRPr/>
            </a:pPr>
            <a:endParaRPr lang="es-MX" sz="2800" b="1" i="1" spc="800" baseline="30000" dirty="0" smtClean="0">
              <a:effectLst>
                <a:outerShdw blurRad="38100" dist="38100" dir="2700000" algn="tl">
                  <a:srgbClr val="C0C0C0"/>
                </a:outerShdw>
              </a:effectLst>
              <a:latin typeface="Georgia" pitchFamily="18" charset="0"/>
            </a:endParaRPr>
          </a:p>
        </p:txBody>
      </p:sp>
      <p:pic>
        <p:nvPicPr>
          <p:cNvPr id="9" name="Picture 519" descr="logo_amis"/>
          <p:cNvPicPr>
            <a:picLocks noChangeAspect="1" noChangeArrowheads="1"/>
          </p:cNvPicPr>
          <p:nvPr/>
        </p:nvPicPr>
        <p:blipFill>
          <a:blip r:embed="rId3"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zoom dir="in"/>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26"/>
          <p:cNvSpPr>
            <a:spLocks noGrp="1" noChangeArrowheads="1"/>
          </p:cNvSpPr>
          <p:nvPr>
            <p:ph type="ctrTitle"/>
          </p:nvPr>
        </p:nvSpPr>
        <p:spPr>
          <a:xfrm>
            <a:off x="685800" y="2286000"/>
            <a:ext cx="7772400" cy="1143000"/>
          </a:xfrm>
        </p:spPr>
        <p:txBody>
          <a:bodyPr/>
          <a:lstStyle/>
          <a:p>
            <a:pPr algn="l" eaLnBrk="1" hangingPunct="1"/>
            <a:r>
              <a:rPr lang="es-ES" sz="1600" b="1" smtClean="0"/>
              <a:t/>
            </a:r>
            <a:br>
              <a:rPr lang="es-ES" sz="1600" b="1" smtClean="0"/>
            </a:br>
            <a:r>
              <a:rPr lang="es-ES" sz="1600" b="1" smtClean="0"/>
              <a:t/>
            </a:r>
            <a:br>
              <a:rPr lang="es-ES" sz="1600" b="1" smtClean="0"/>
            </a:br>
            <a:endParaRPr lang="es-ES" sz="1600" b="1" smtClean="0"/>
          </a:p>
        </p:txBody>
      </p:sp>
      <p:sp>
        <p:nvSpPr>
          <p:cNvPr id="1030"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1031" name="Rectangle 1029"/>
          <p:cNvSpPr>
            <a:spLocks noChangeArrowheads="1"/>
          </p:cNvSpPr>
          <p:nvPr/>
        </p:nvSpPr>
        <p:spPr bwMode="auto">
          <a:xfrm>
            <a:off x="685800" y="2286000"/>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pic>
        <p:nvPicPr>
          <p:cNvPr id="1033" name="Picture 518" descr="logo_nuevo_ocra"/>
          <p:cNvPicPr>
            <a:picLocks noChangeAspect="1" noChangeArrowheads="1"/>
          </p:cNvPicPr>
          <p:nvPr/>
        </p:nvPicPr>
        <p:blipFill>
          <a:blip r:embed="rId2" cstate="print"/>
          <a:srcRect b="16664"/>
          <a:stretch>
            <a:fillRect/>
          </a:stretch>
        </p:blipFill>
        <p:spPr bwMode="auto">
          <a:xfrm>
            <a:off x="357188" y="333375"/>
            <a:ext cx="1071562" cy="1095375"/>
          </a:xfrm>
          <a:prstGeom prst="rect">
            <a:avLst/>
          </a:prstGeom>
          <a:noFill/>
          <a:ln w="9525">
            <a:noFill/>
            <a:miter lim="800000"/>
            <a:headEnd/>
            <a:tailEnd/>
          </a:ln>
        </p:spPr>
      </p:pic>
      <p:sp>
        <p:nvSpPr>
          <p:cNvPr id="8" name="Rectangle 1027"/>
          <p:cNvSpPr>
            <a:spLocks noGrp="1" noChangeArrowheads="1"/>
          </p:cNvSpPr>
          <p:nvPr>
            <p:ph type="subTitle" idx="1"/>
          </p:nvPr>
        </p:nvSpPr>
        <p:spPr>
          <a:xfrm>
            <a:off x="1357313" y="214313"/>
            <a:ext cx="6500812" cy="3500437"/>
          </a:xfrm>
          <a:ln cap="rnd">
            <a:prstDash val="sysDot"/>
          </a:ln>
        </p:spPr>
        <p:txBody>
          <a:bodyPr/>
          <a:lstStyle/>
          <a:p>
            <a:pPr>
              <a:defRPr/>
            </a:pPr>
            <a:r>
              <a:rPr lang="es-ES" sz="3600" b="1" u="sng" dirty="0" smtClean="0">
                <a:solidFill>
                  <a:srgbClr val="CC6600"/>
                </a:solidFill>
              </a:rPr>
              <a:t>Oficina Coordinadora de Riesgos Asegurados</a:t>
            </a:r>
          </a:p>
          <a:p>
            <a:pPr algn="just">
              <a:defRPr/>
            </a:pPr>
            <a:endParaRPr lang="es-MX" sz="1000" dirty="0" smtClean="0">
              <a:latin typeface="Georgia" pitchFamily="18" charset="0"/>
            </a:endParaRPr>
          </a:p>
        </p:txBody>
      </p:sp>
      <p:pic>
        <p:nvPicPr>
          <p:cNvPr id="5745668" name="Picture 4"/>
          <p:cNvPicPr>
            <a:picLocks noChangeAspect="1" noChangeArrowheads="1"/>
          </p:cNvPicPr>
          <p:nvPr/>
        </p:nvPicPr>
        <p:blipFill>
          <a:blip r:embed="rId3" cstate="print"/>
          <a:srcRect/>
          <a:stretch>
            <a:fillRect/>
          </a:stretch>
        </p:blipFill>
        <p:spPr bwMode="auto">
          <a:xfrm>
            <a:off x="1500166" y="1490675"/>
            <a:ext cx="6286544" cy="4795845"/>
          </a:xfrm>
          <a:prstGeom prst="rect">
            <a:avLst/>
          </a:prstGeom>
          <a:noFill/>
          <a:ln w="9525">
            <a:noFill/>
            <a:miter lim="800000"/>
            <a:headEnd/>
            <a:tailEnd/>
          </a:ln>
          <a:effectLst/>
        </p:spPr>
      </p:pic>
      <p:pic>
        <p:nvPicPr>
          <p:cNvPr id="10" name="Picture 519" descr="logo_amis"/>
          <p:cNvPicPr>
            <a:picLocks noChangeAspect="1" noChangeArrowheads="1"/>
          </p:cNvPicPr>
          <p:nvPr/>
        </p:nvPicPr>
        <p:blipFill>
          <a:blip r:embed="rId4" cstate="print"/>
          <a:srcRect/>
          <a:stretch>
            <a:fillRect/>
          </a:stretch>
        </p:blipFill>
        <p:spPr bwMode="auto">
          <a:xfrm>
            <a:off x="7715272" y="361936"/>
            <a:ext cx="1038225" cy="1066800"/>
          </a:xfrm>
          <a:prstGeom prst="rect">
            <a:avLst/>
          </a:prstGeom>
          <a:noFill/>
          <a:ln w="9525">
            <a:noFill/>
            <a:miter lim="800000"/>
            <a:headEnd/>
            <a:tailEnd/>
          </a:ln>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número de diapositiva"/>
          <p:cNvSpPr>
            <a:spLocks noGrp="1"/>
          </p:cNvSpPr>
          <p:nvPr>
            <p:ph type="sldNum" sz="quarter" idx="12"/>
          </p:nvPr>
        </p:nvSpPr>
        <p:spPr>
          <a:noFill/>
        </p:spPr>
        <p:txBody>
          <a:bodyPr/>
          <a:lstStyle/>
          <a:p>
            <a:fld id="{D6327D10-7F8F-4B56-941D-2F2D452AFF33}" type="slidenum">
              <a:rPr lang="es-ES" smtClean="0"/>
              <a:pPr/>
              <a:t>3</a:t>
            </a:fld>
            <a:endParaRPr lang="es-ES" smtClean="0"/>
          </a:p>
        </p:txBody>
      </p:sp>
      <p:sp>
        <p:nvSpPr>
          <p:cNvPr id="18436" name="Text Box 3"/>
          <p:cNvSpPr txBox="1">
            <a:spLocks noChangeArrowheads="1"/>
          </p:cNvSpPr>
          <p:nvPr/>
        </p:nvSpPr>
        <p:spPr bwMode="auto">
          <a:xfrm>
            <a:off x="3148000" y="500042"/>
            <a:ext cx="2924198" cy="523220"/>
          </a:xfrm>
          <a:prstGeom prst="rect">
            <a:avLst/>
          </a:prstGeom>
          <a:noFill/>
          <a:ln w="9525">
            <a:noFill/>
            <a:miter lim="800000"/>
            <a:headEnd/>
            <a:tailEnd/>
          </a:ln>
        </p:spPr>
        <p:txBody>
          <a:bodyPr wrap="none">
            <a:spAutoFit/>
          </a:bodyPr>
          <a:lstStyle/>
          <a:p>
            <a:pPr marL="457200" indent="-457200"/>
            <a:r>
              <a:rPr lang="es-MX" b="1" i="1" dirty="0" smtClean="0">
                <a:solidFill>
                  <a:schemeClr val="bg1"/>
                </a:solidFill>
              </a:rPr>
              <a:t> </a:t>
            </a:r>
            <a:r>
              <a:rPr lang="es-MX" sz="2800" b="1" i="1" dirty="0">
                <a:solidFill>
                  <a:schemeClr val="bg1"/>
                </a:solidFill>
              </a:rPr>
              <a:t>Nuestras Oficinas</a:t>
            </a:r>
            <a:endParaRPr lang="es-ES" b="1" i="1" dirty="0">
              <a:solidFill>
                <a:schemeClr val="bg1"/>
              </a:solidFill>
            </a:endParaRPr>
          </a:p>
        </p:txBody>
      </p:sp>
      <p:sp>
        <p:nvSpPr>
          <p:cNvPr id="5" name="Rectangle 2"/>
          <p:cNvSpPr>
            <a:spLocks noChangeArrowheads="1"/>
          </p:cNvSpPr>
          <p:nvPr/>
        </p:nvSpPr>
        <p:spPr bwMode="auto">
          <a:xfrm>
            <a:off x="357158" y="1357298"/>
            <a:ext cx="8405842" cy="5214974"/>
          </a:xfrm>
          <a:prstGeom prst="rect">
            <a:avLst/>
          </a:prstGeom>
          <a:solidFill>
            <a:srgbClr val="D53A1B"/>
          </a:solidFill>
          <a:ln w="9525">
            <a:noFill/>
            <a:miter lim="800000"/>
            <a:headEnd/>
            <a:tailEnd/>
          </a:ln>
        </p:spPr>
        <p:txBody>
          <a:bodyPr/>
          <a:lstStyle/>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Oficina Central	</a:t>
            </a:r>
            <a:r>
              <a:rPr lang="es-MX" sz="1700" b="1" dirty="0" smtClean="0">
                <a:solidFill>
                  <a:schemeClr val="bg1"/>
                </a:solidFill>
                <a:latin typeface="Arial" charset="0"/>
                <a:cs typeface="Arial" charset="0"/>
              </a:rPr>
              <a:t>Ciudad de México </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endParaRPr lang="es-MX" sz="8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Oficinas en la República	</a:t>
            </a:r>
            <a:r>
              <a:rPr lang="es-MX" sz="1700" b="1" dirty="0" smtClean="0">
                <a:solidFill>
                  <a:schemeClr val="bg1"/>
                </a:solidFill>
                <a:latin typeface="Arial" charset="0"/>
                <a:cs typeface="Arial" charset="0"/>
              </a:rPr>
              <a:t>Monterrey	Ciudad Victoria</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latin typeface="Arial" charset="0"/>
                <a:cs typeface="Arial" charset="0"/>
              </a:rPr>
              <a:t>Guadalajara	Chihuahua</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latin typeface="Arial" charset="0"/>
                <a:cs typeface="Arial" charset="0"/>
              </a:rPr>
              <a:t>Culiacán	Saltillo</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latin typeface="Arial" charset="0"/>
                <a:cs typeface="Arial" charset="0"/>
              </a:rPr>
              <a:t>Tijuana	Morelia</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latin typeface="Arial" charset="0"/>
                <a:cs typeface="Arial" charset="0"/>
              </a:rPr>
              <a:t>Querétaro	Aguascalientes</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latin typeface="Arial" charset="0"/>
                <a:cs typeface="Arial" charset="0"/>
              </a:rPr>
              <a:t>Cuernavaca	San Luis Potosí</a:t>
            </a:r>
          </a:p>
          <a:p>
            <a:pPr algn="just">
              <a:spcBef>
                <a:spcPct val="20000"/>
              </a:spcBef>
              <a:buClr>
                <a:schemeClr val="accent2"/>
              </a:buClr>
              <a:buFont typeface="Wingdings" pitchFamily="2" charset="2"/>
              <a:buNone/>
              <a:tabLst>
                <a:tab pos="2667000" algn="l"/>
                <a:tab pos="5905500" algn="l"/>
              </a:tabLst>
            </a:pPr>
            <a:r>
              <a:rPr lang="es-MX" sz="1700" b="1" dirty="0" smtClean="0">
                <a:solidFill>
                  <a:schemeClr val="bg1"/>
                </a:solidFill>
                <a:latin typeface="Arial" charset="0"/>
                <a:cs typeface="Arial" charset="0"/>
              </a:rPr>
              <a:t>	Mérida	Chilpancingo</a:t>
            </a:r>
          </a:p>
          <a:p>
            <a:pPr algn="just">
              <a:spcBef>
                <a:spcPct val="20000"/>
              </a:spcBef>
              <a:buClr>
                <a:schemeClr val="accent2"/>
              </a:buClr>
              <a:buFont typeface="Wingdings" pitchFamily="2" charset="2"/>
              <a:buNone/>
              <a:tabLst>
                <a:tab pos="2667000" algn="l"/>
                <a:tab pos="5905500" algn="l"/>
              </a:tabLst>
            </a:pPr>
            <a:r>
              <a:rPr lang="es-MX" sz="1700" b="1" dirty="0" smtClean="0">
                <a:solidFill>
                  <a:schemeClr val="bg1"/>
                </a:solidFill>
                <a:cs typeface="Arial" charset="0"/>
              </a:rPr>
              <a:t>	Oaxaca	Tuxtla Gutiérrez</a:t>
            </a:r>
          </a:p>
          <a:p>
            <a:pPr algn="just">
              <a:spcBef>
                <a:spcPct val="20000"/>
              </a:spcBef>
              <a:buClr>
                <a:schemeClr val="accent2"/>
              </a:buClr>
              <a:buFont typeface="Wingdings" pitchFamily="2" charset="2"/>
              <a:buNone/>
              <a:tabLst>
                <a:tab pos="2667000" algn="l"/>
                <a:tab pos="5905500" algn="l"/>
              </a:tabLst>
            </a:pPr>
            <a:r>
              <a:rPr lang="es-MX" sz="1700" b="1" dirty="0" smtClean="0">
                <a:solidFill>
                  <a:schemeClr val="bg1"/>
                </a:solidFill>
                <a:cs typeface="Arial" charset="0"/>
              </a:rPr>
              <a:t>	Colima	Xalapa</a:t>
            </a:r>
          </a:p>
          <a:p>
            <a:pPr algn="just">
              <a:spcBef>
                <a:spcPct val="20000"/>
              </a:spcBef>
              <a:buClr>
                <a:schemeClr val="accent2"/>
              </a:buClr>
              <a:buFont typeface="Wingdings" pitchFamily="2" charset="2"/>
              <a:buNone/>
              <a:tabLst>
                <a:tab pos="2667000" algn="l"/>
                <a:tab pos="5905500" algn="l"/>
              </a:tabLst>
            </a:pPr>
            <a:r>
              <a:rPr lang="es-MX" sz="1700" b="1" dirty="0" smtClean="0">
                <a:solidFill>
                  <a:schemeClr val="bg1"/>
                </a:solidFill>
                <a:latin typeface="Arial" charset="0"/>
                <a:cs typeface="Arial" charset="0"/>
              </a:rPr>
              <a:t>	Puebla</a:t>
            </a:r>
            <a:r>
              <a:rPr lang="es-MX" sz="1700" b="1" dirty="0" smtClean="0">
                <a:solidFill>
                  <a:schemeClr val="bg1"/>
                </a:solidFill>
                <a:cs typeface="Arial" charset="0"/>
              </a:rPr>
              <a:t>	</a:t>
            </a:r>
            <a:r>
              <a:rPr lang="es-MX" sz="1700" b="1" dirty="0" smtClean="0">
                <a:solidFill>
                  <a:schemeClr val="bg1"/>
                </a:solidFill>
                <a:latin typeface="Arial" charset="0"/>
                <a:cs typeface="Arial" charset="0"/>
              </a:rPr>
              <a:t>Veracruz	</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endParaRPr lang="es-MX" sz="8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Oficinas en el Extranjero	San Antonio, Texas</a:t>
            </a: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cs typeface="Arial" charset="0"/>
              </a:rPr>
              <a:t>Los </a:t>
            </a:r>
            <a:r>
              <a:rPr lang="es-MX" sz="1700" b="1" dirty="0" err="1" smtClean="0">
                <a:solidFill>
                  <a:schemeClr val="bg1"/>
                </a:solidFill>
                <a:cs typeface="Arial" charset="0"/>
              </a:rPr>
              <a:t>Angeles</a:t>
            </a:r>
            <a:r>
              <a:rPr lang="es-MX" sz="1700" b="1" dirty="0" smtClean="0">
                <a:solidFill>
                  <a:schemeClr val="bg1"/>
                </a:solidFill>
                <a:cs typeface="Arial" charset="0"/>
              </a:rPr>
              <a:t>, California</a:t>
            </a:r>
            <a:endParaRPr lang="es-MX" sz="1700" b="1" dirty="0">
              <a:solidFill>
                <a:schemeClr val="bg1"/>
              </a:solidFill>
              <a:latin typeface="Arial" charset="0"/>
              <a:cs typeface="Arial" charset="0"/>
            </a:endParaRPr>
          </a:p>
          <a:p>
            <a:pPr algn="just">
              <a:spcBef>
                <a:spcPct val="20000"/>
              </a:spcBef>
              <a:buClr>
                <a:schemeClr val="accent2"/>
              </a:buClr>
              <a:buFont typeface="Wingdings" pitchFamily="2" charset="2"/>
              <a:buNone/>
              <a:tabLst>
                <a:tab pos="2667000" algn="l"/>
                <a:tab pos="5905500" algn="l"/>
              </a:tabLst>
            </a:pPr>
            <a:r>
              <a:rPr lang="es-MX" sz="1700" b="1" dirty="0">
                <a:solidFill>
                  <a:schemeClr val="bg1"/>
                </a:solidFill>
                <a:latin typeface="Arial" charset="0"/>
                <a:cs typeface="Arial" charset="0"/>
              </a:rPr>
              <a:t>	</a:t>
            </a:r>
            <a:r>
              <a:rPr lang="es-MX" sz="1700" b="1" dirty="0" smtClean="0">
                <a:solidFill>
                  <a:schemeClr val="bg1"/>
                </a:solidFill>
                <a:latin typeface="Arial" charset="0"/>
                <a:cs typeface="Arial" charset="0"/>
              </a:rPr>
              <a:t>Guatemala</a:t>
            </a:r>
          </a:p>
          <a:p>
            <a:pPr algn="just">
              <a:spcBef>
                <a:spcPct val="20000"/>
              </a:spcBef>
              <a:buClr>
                <a:schemeClr val="accent2"/>
              </a:buClr>
              <a:buFont typeface="Wingdings" pitchFamily="2" charset="2"/>
              <a:buNone/>
              <a:tabLst>
                <a:tab pos="2667000" algn="l"/>
                <a:tab pos="5905500" algn="l"/>
              </a:tabLst>
            </a:pPr>
            <a:r>
              <a:rPr lang="es-MX" sz="1700" b="1" dirty="0" smtClean="0">
                <a:solidFill>
                  <a:schemeClr val="bg1"/>
                </a:solidFill>
                <a:cs typeface="Arial" charset="0"/>
              </a:rPr>
              <a:t>	Bogotá, Colombia</a:t>
            </a:r>
            <a:endParaRPr lang="es-MX" sz="1700" b="1" dirty="0">
              <a:solidFill>
                <a:schemeClr val="bg1"/>
              </a:solidFill>
              <a:latin typeface="Arial" charset="0"/>
              <a:cs typeface="Arial" charset="0"/>
            </a:endParaRPr>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lang="es-ES"/>
          </a:p>
        </p:txBody>
      </p:sp>
      <p:sp>
        <p:nvSpPr>
          <p:cNvPr id="2051" name="Rectangle 1029"/>
          <p:cNvSpPr>
            <a:spLocks noChangeArrowheads="1"/>
          </p:cNvSpPr>
          <p:nvPr/>
        </p:nvSpPr>
        <p:spPr bwMode="auto">
          <a:xfrm>
            <a:off x="714375" y="4214813"/>
            <a:ext cx="7772400" cy="762000"/>
          </a:xfrm>
          <a:prstGeom prst="rect">
            <a:avLst/>
          </a:prstGeom>
          <a:noFill/>
          <a:ln w="9525">
            <a:noFill/>
            <a:miter lim="800000"/>
            <a:headEnd/>
            <a:tailEnd/>
          </a:ln>
        </p:spPr>
        <p:txBody>
          <a:bodyPr anchor="ctr"/>
          <a:lstStyle/>
          <a:p>
            <a:pPr eaLnBrk="0" hangingPunct="0"/>
            <a:r>
              <a:rPr lang="es-ES" sz="1600" b="1">
                <a:solidFill>
                  <a:schemeClr val="tx2"/>
                </a:solidFill>
              </a:rPr>
              <a:t/>
            </a:r>
            <a:br>
              <a:rPr lang="es-ES" sz="1600" b="1">
                <a:solidFill>
                  <a:schemeClr val="tx2"/>
                </a:solidFill>
              </a:rPr>
            </a:br>
            <a:r>
              <a:rPr lang="es-ES" sz="1600" b="1">
                <a:solidFill>
                  <a:schemeClr val="tx2"/>
                </a:solidFill>
              </a:rPr>
              <a:t/>
            </a:r>
            <a:br>
              <a:rPr lang="es-ES" sz="1600" b="1">
                <a:solidFill>
                  <a:schemeClr val="tx2"/>
                </a:solidFill>
              </a:rPr>
            </a:br>
            <a:endParaRPr lang="es-ES" sz="1600" b="1">
              <a:solidFill>
                <a:schemeClr val="tx2"/>
              </a:solidFill>
            </a:endParaRPr>
          </a:p>
        </p:txBody>
      </p:sp>
      <p:sp>
        <p:nvSpPr>
          <p:cNvPr id="7" name="6 Rectángulo"/>
          <p:cNvSpPr/>
          <p:nvPr/>
        </p:nvSpPr>
        <p:spPr>
          <a:xfrm>
            <a:off x="1785918" y="1643050"/>
            <a:ext cx="5500726" cy="3170099"/>
          </a:xfrm>
          <a:prstGeom prst="rect">
            <a:avLst/>
          </a:prstGeom>
          <a:noFill/>
        </p:spPr>
        <p:txBody>
          <a:bodyPr wrap="square" lIns="91440" tIns="45720" rIns="91440" bIns="45720">
            <a:spAutoFit/>
          </a:bodyPr>
          <a:lstStyle/>
          <a:p>
            <a:pPr algn="ctr"/>
            <a:r>
              <a:rPr lang="es-ES" sz="20000" i="1" kern="0" baseline="30000" dirty="0" smtClean="0">
                <a:ln w="18415" cmpd="sng">
                  <a:solidFill>
                    <a:srgbClr val="FFFF00"/>
                  </a:solidFill>
                  <a:prstDash val="solid"/>
                </a:ln>
                <a:noFill/>
                <a:effectLst>
                  <a:outerShdw blurRad="50800" dist="38100" dir="2700000" algn="tl" rotWithShape="0">
                    <a:srgbClr val="FFFF00">
                      <a:alpha val="40000"/>
                    </a:srgbClr>
                  </a:outerShdw>
                </a:effectLst>
                <a:latin typeface="Times New Roman"/>
              </a:rPr>
              <a:t>24 </a:t>
            </a:r>
            <a:r>
              <a:rPr lang="es-ES" sz="20000" i="1" kern="0" baseline="30000" dirty="0">
                <a:ln w="18415" cmpd="sng">
                  <a:solidFill>
                    <a:srgbClr val="FFFF00"/>
                  </a:solidFill>
                  <a:prstDash val="solid"/>
                </a:ln>
                <a:noFill/>
                <a:effectLst>
                  <a:outerShdw blurRad="50800" dist="38100" dir="2700000" algn="tl" rotWithShape="0">
                    <a:srgbClr val="FFFF00">
                      <a:alpha val="40000"/>
                    </a:srgbClr>
                  </a:outerShdw>
                </a:effectLst>
                <a:latin typeface="Times New Roman"/>
              </a:rPr>
              <a:t>años</a:t>
            </a:r>
            <a:endParaRPr lang="es-ES" sz="20000" dirty="0">
              <a:ln w="18415" cmpd="sng">
                <a:solidFill>
                  <a:srgbClr val="FFFF00"/>
                </a:solidFill>
                <a:prstDash val="solid"/>
              </a:ln>
              <a:noFill/>
              <a:effectLst>
                <a:outerShdw blurRad="50800" dist="38100" dir="2700000" algn="tl" rotWithShape="0">
                  <a:srgbClr val="FFFF00">
                    <a:alpha val="40000"/>
                  </a:srgbClr>
                </a:outerShdw>
              </a:effectLst>
            </a:endParaRPr>
          </a:p>
        </p:txBody>
      </p:sp>
      <p:sp>
        <p:nvSpPr>
          <p:cNvPr id="8" name="7 Rectángulo"/>
          <p:cNvSpPr/>
          <p:nvPr/>
        </p:nvSpPr>
        <p:spPr>
          <a:xfrm>
            <a:off x="857224" y="267938"/>
            <a:ext cx="7429552" cy="1446550"/>
          </a:xfrm>
          <a:prstGeom prst="rect">
            <a:avLst/>
          </a:prstGeom>
        </p:spPr>
        <p:txBody>
          <a:bodyPr wrap="square">
            <a:spAutoFit/>
          </a:bodyPr>
          <a:lstStyle/>
          <a:p>
            <a:pPr algn="ctr"/>
            <a:r>
              <a:rPr lang="es-ES" sz="4400" b="1" u="sng" dirty="0" smtClean="0">
                <a:solidFill>
                  <a:schemeClr val="bg1"/>
                </a:solidFill>
                <a:latin typeface="Times New Roman" pitchFamily="18" charset="0"/>
                <a:cs typeface="Times New Roman" pitchFamily="18" charset="0"/>
              </a:rPr>
              <a:t>Oficina Coordinadora de Riesgos Asegurados</a:t>
            </a:r>
            <a:endParaRPr lang="es-ES" sz="4400" dirty="0">
              <a:solidFill>
                <a:schemeClr val="bg1"/>
              </a:solidFill>
            </a:endParaRPr>
          </a:p>
        </p:txBody>
      </p:sp>
      <p:sp>
        <p:nvSpPr>
          <p:cNvPr id="6" name="5 Rectángulo"/>
          <p:cNvSpPr/>
          <p:nvPr/>
        </p:nvSpPr>
        <p:spPr>
          <a:xfrm>
            <a:off x="2643174" y="5429264"/>
            <a:ext cx="3983142" cy="420628"/>
          </a:xfrm>
          <a:prstGeom prst="rect">
            <a:avLst/>
          </a:prstGeom>
        </p:spPr>
        <p:txBody>
          <a:bodyPr wrap="none">
            <a:spAutoFit/>
          </a:bodyPr>
          <a:lstStyle/>
          <a:p>
            <a:pPr>
              <a:defRPr/>
            </a:pPr>
            <a:r>
              <a:rPr lang="es-ES" sz="3200" b="1" i="1" spc="800" baseline="30000" dirty="0" smtClean="0">
                <a:solidFill>
                  <a:srgbClr val="FFFF00"/>
                </a:solidFill>
                <a:effectLst>
                  <a:outerShdw blurRad="38100" dist="38100" dir="2700000" algn="tl">
                    <a:srgbClr val="993300"/>
                  </a:outerShdw>
                </a:effectLst>
              </a:rPr>
              <a:t>Agradece su atención</a:t>
            </a:r>
          </a:p>
        </p:txBody>
      </p:sp>
    </p:spTree>
  </p:cSld>
  <p:clrMapOvr>
    <a:masterClrMapping/>
  </p:clrMapOvr>
  <p:transition xmlns:p14="http://schemas.microsoft.com/office/powerpoint/2010/main" spd="slow">
    <p:spli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6 Marcador de número de diapositiva"/>
          <p:cNvSpPr>
            <a:spLocks noGrp="1"/>
          </p:cNvSpPr>
          <p:nvPr>
            <p:ph type="sldNum" sz="quarter" idx="12"/>
          </p:nvPr>
        </p:nvSpPr>
        <p:spPr>
          <a:noFill/>
        </p:spPr>
        <p:txBody>
          <a:bodyPr/>
          <a:lstStyle/>
          <a:p>
            <a:fld id="{D7114780-4FB6-4CEF-B078-734DD72AE327}" type="slidenum">
              <a:rPr lang="es-ES" smtClean="0"/>
              <a:pPr/>
              <a:t>4</a:t>
            </a:fld>
            <a:endParaRPr lang="es-ES" smtClean="0"/>
          </a:p>
        </p:txBody>
      </p:sp>
      <p:sp>
        <p:nvSpPr>
          <p:cNvPr id="19459" name="Text Box 2"/>
          <p:cNvSpPr txBox="1">
            <a:spLocks noChangeArrowheads="1"/>
          </p:cNvSpPr>
          <p:nvPr/>
        </p:nvSpPr>
        <p:spPr bwMode="auto">
          <a:xfrm>
            <a:off x="2500298" y="500042"/>
            <a:ext cx="3209020" cy="523220"/>
          </a:xfrm>
          <a:prstGeom prst="rect">
            <a:avLst/>
          </a:prstGeom>
          <a:noFill/>
          <a:ln w="9525">
            <a:noFill/>
            <a:miter lim="800000"/>
            <a:headEnd/>
            <a:tailEnd/>
          </a:ln>
        </p:spPr>
        <p:txBody>
          <a:bodyPr wrap="none">
            <a:spAutoFit/>
          </a:bodyPr>
          <a:lstStyle/>
          <a:p>
            <a:pPr marL="457200" indent="-457200"/>
            <a:r>
              <a:rPr lang="es-MX" sz="2800" b="1" i="1" dirty="0" smtClean="0">
                <a:solidFill>
                  <a:schemeClr val="bg1"/>
                </a:solidFill>
              </a:rPr>
              <a:t>Empresas </a:t>
            </a:r>
            <a:r>
              <a:rPr lang="es-MX" sz="2800" b="1" i="1" dirty="0">
                <a:solidFill>
                  <a:schemeClr val="bg1"/>
                </a:solidFill>
              </a:rPr>
              <a:t>Asociadas</a:t>
            </a:r>
            <a:endParaRPr lang="es-ES" sz="2800" b="1" i="1" dirty="0">
              <a:solidFill>
                <a:schemeClr val="bg1"/>
              </a:solidFill>
            </a:endParaRPr>
          </a:p>
        </p:txBody>
      </p:sp>
      <p:sp>
        <p:nvSpPr>
          <p:cNvPr id="19460" name="Rectangle 3"/>
          <p:cNvSpPr>
            <a:spLocks noGrp="1" noChangeArrowheads="1"/>
          </p:cNvSpPr>
          <p:nvPr>
            <p:ph type="body" sz="half" idx="1"/>
          </p:nvPr>
        </p:nvSpPr>
        <p:spPr>
          <a:xfrm>
            <a:off x="114296" y="1357298"/>
            <a:ext cx="4171952" cy="5000660"/>
          </a:xfrm>
          <a:solidFill>
            <a:srgbClr val="D53A1B"/>
          </a:solidFill>
        </p:spPr>
        <p:txBody>
          <a:bodyPr/>
          <a:lstStyle/>
          <a:p>
            <a:pPr eaLnBrk="1" hangingPunct="1"/>
            <a:r>
              <a:rPr lang="es-MX" sz="1800" b="1" dirty="0" err="1" smtClean="0">
                <a:solidFill>
                  <a:schemeClr val="bg1"/>
                </a:solidFill>
                <a:latin typeface="Arial" charset="0"/>
              </a:rPr>
              <a:t>Chubb</a:t>
            </a:r>
            <a:r>
              <a:rPr lang="es-MX" sz="1800" b="1" dirty="0" smtClean="0">
                <a:solidFill>
                  <a:schemeClr val="bg1"/>
                </a:solidFill>
                <a:latin typeface="Arial" charset="0"/>
              </a:rPr>
              <a:t> Seguros. </a:t>
            </a:r>
          </a:p>
          <a:p>
            <a:pPr eaLnBrk="1" hangingPunct="1"/>
            <a:r>
              <a:rPr lang="es-MX" sz="1800" b="1" dirty="0" smtClean="0">
                <a:solidFill>
                  <a:schemeClr val="bg1"/>
                </a:solidFill>
                <a:latin typeface="Arial" charset="0"/>
              </a:rPr>
              <a:t>Ana Compañía de Seguros, S.A</a:t>
            </a:r>
          </a:p>
          <a:p>
            <a:pPr eaLnBrk="1" hangingPunct="1"/>
            <a:r>
              <a:rPr lang="es-MX" sz="1800" b="1" dirty="0" smtClean="0">
                <a:solidFill>
                  <a:schemeClr val="bg1"/>
                </a:solidFill>
                <a:latin typeface="Arial" charset="0"/>
              </a:rPr>
              <a:t>Seguros El Potosí, S.A.</a:t>
            </a:r>
          </a:p>
          <a:p>
            <a:pPr eaLnBrk="1" hangingPunct="1"/>
            <a:r>
              <a:rPr lang="es-MX" sz="1800" b="1" dirty="0" smtClean="0">
                <a:solidFill>
                  <a:schemeClr val="bg1"/>
                </a:solidFill>
                <a:latin typeface="Arial" charset="0"/>
              </a:rPr>
              <a:t>El </a:t>
            </a:r>
            <a:r>
              <a:rPr lang="es-MX" sz="1800" b="1" dirty="0" err="1" smtClean="0">
                <a:solidFill>
                  <a:schemeClr val="bg1"/>
                </a:solidFill>
                <a:latin typeface="Arial" charset="0"/>
              </a:rPr>
              <a:t>Aguila</a:t>
            </a:r>
            <a:r>
              <a:rPr lang="es-MX" sz="1800" b="1" dirty="0" smtClean="0">
                <a:solidFill>
                  <a:schemeClr val="bg1"/>
                </a:solidFill>
                <a:latin typeface="Arial" charset="0"/>
              </a:rPr>
              <a:t> </a:t>
            </a:r>
            <a:r>
              <a:rPr lang="es-MX" sz="1800" b="1" dirty="0" err="1" smtClean="0">
                <a:solidFill>
                  <a:schemeClr val="bg1"/>
                </a:solidFill>
                <a:latin typeface="Arial" charset="0"/>
              </a:rPr>
              <a:t>Cia</a:t>
            </a:r>
            <a:r>
              <a:rPr lang="es-MX" sz="1800" b="1" dirty="0" smtClean="0">
                <a:solidFill>
                  <a:schemeClr val="bg1"/>
                </a:solidFill>
                <a:latin typeface="Arial" charset="0"/>
              </a:rPr>
              <a:t> de Seguros, S.A.</a:t>
            </a:r>
          </a:p>
          <a:p>
            <a:pPr eaLnBrk="1" hangingPunct="1"/>
            <a:r>
              <a:rPr lang="es-MX" sz="1800" b="1" dirty="0" smtClean="0">
                <a:solidFill>
                  <a:schemeClr val="bg1"/>
                </a:solidFill>
                <a:latin typeface="Arial" charset="0"/>
              </a:rPr>
              <a:t>General de Seguros, S.A.</a:t>
            </a:r>
          </a:p>
          <a:p>
            <a:pPr eaLnBrk="1" hangingPunct="1"/>
            <a:r>
              <a:rPr lang="es-MX" sz="1800" b="1" dirty="0" smtClean="0">
                <a:solidFill>
                  <a:schemeClr val="bg1"/>
                </a:solidFill>
                <a:latin typeface="Arial" charset="0"/>
              </a:rPr>
              <a:t>Grupo Nacional Provincial, S.A.</a:t>
            </a:r>
          </a:p>
          <a:p>
            <a:pPr eaLnBrk="1" hangingPunct="1"/>
            <a:r>
              <a:rPr lang="es-MX" sz="1800" b="1" dirty="0" smtClean="0">
                <a:solidFill>
                  <a:schemeClr val="bg1"/>
                </a:solidFill>
                <a:latin typeface="Arial" charset="0"/>
              </a:rPr>
              <a:t>La Latinoamericana, S.A.</a:t>
            </a:r>
          </a:p>
          <a:p>
            <a:pPr eaLnBrk="1" hangingPunct="1"/>
            <a:r>
              <a:rPr lang="es-MX" sz="1800" b="1" dirty="0" smtClean="0">
                <a:solidFill>
                  <a:schemeClr val="bg1"/>
                </a:solidFill>
                <a:latin typeface="Arial" charset="0"/>
              </a:rPr>
              <a:t>Mapfre, S.A.</a:t>
            </a:r>
          </a:p>
          <a:p>
            <a:pPr eaLnBrk="1" hangingPunct="1"/>
            <a:r>
              <a:rPr lang="es-MX" sz="1800" b="1" dirty="0" err="1" smtClean="0">
                <a:solidFill>
                  <a:schemeClr val="bg1"/>
                </a:solidFill>
                <a:latin typeface="Arial" charset="0"/>
              </a:rPr>
              <a:t>Qualitas</a:t>
            </a:r>
            <a:r>
              <a:rPr lang="es-MX" sz="1800" b="1" dirty="0" smtClean="0">
                <a:solidFill>
                  <a:schemeClr val="bg1"/>
                </a:solidFill>
                <a:latin typeface="Arial" charset="0"/>
              </a:rPr>
              <a:t> </a:t>
            </a:r>
            <a:r>
              <a:rPr lang="es-MX" sz="1800" b="1" dirty="0" err="1" smtClean="0">
                <a:solidFill>
                  <a:schemeClr val="bg1"/>
                </a:solidFill>
                <a:latin typeface="Arial" charset="0"/>
              </a:rPr>
              <a:t>Cia</a:t>
            </a:r>
            <a:r>
              <a:rPr lang="es-MX" sz="1800" b="1" dirty="0" smtClean="0">
                <a:solidFill>
                  <a:schemeClr val="bg1"/>
                </a:solidFill>
                <a:latin typeface="Arial" charset="0"/>
              </a:rPr>
              <a:t> de Seguros, S.A.</a:t>
            </a:r>
          </a:p>
          <a:p>
            <a:pPr eaLnBrk="1" hangingPunct="1"/>
            <a:r>
              <a:rPr lang="es-MX" sz="1800" b="1" dirty="0" smtClean="0">
                <a:solidFill>
                  <a:schemeClr val="bg1"/>
                </a:solidFill>
                <a:latin typeface="Arial" charset="0"/>
              </a:rPr>
              <a:t>Seguros V por  Mas</a:t>
            </a:r>
          </a:p>
          <a:p>
            <a:pPr eaLnBrk="1" hangingPunct="1"/>
            <a:r>
              <a:rPr lang="es-MX" sz="1800" b="1" dirty="0" smtClean="0">
                <a:solidFill>
                  <a:schemeClr val="bg1"/>
                </a:solidFill>
                <a:latin typeface="Arial" charset="0"/>
              </a:rPr>
              <a:t>HSBC Seguros </a:t>
            </a:r>
            <a:r>
              <a:rPr lang="es-MX" sz="1800" b="1" dirty="0" err="1" smtClean="0">
                <a:solidFill>
                  <a:schemeClr val="bg1"/>
                </a:solidFill>
                <a:latin typeface="Arial" charset="0"/>
              </a:rPr>
              <a:t>Gpo</a:t>
            </a:r>
            <a:r>
              <a:rPr lang="es-MX" sz="1800" b="1" dirty="0" smtClean="0">
                <a:solidFill>
                  <a:schemeClr val="bg1"/>
                </a:solidFill>
                <a:latin typeface="Arial" charset="0"/>
              </a:rPr>
              <a:t> Fin.</a:t>
            </a:r>
          </a:p>
          <a:p>
            <a:pPr eaLnBrk="1" hangingPunct="1"/>
            <a:endParaRPr lang="es-MX" sz="1800" b="1" dirty="0" smtClean="0">
              <a:solidFill>
                <a:schemeClr val="bg1"/>
              </a:solidFill>
              <a:latin typeface="Arial" charset="0"/>
            </a:endParaRPr>
          </a:p>
          <a:p>
            <a:pPr eaLnBrk="1" hangingPunct="1"/>
            <a:endParaRPr lang="es-ES" sz="1800" b="1" dirty="0" smtClean="0">
              <a:solidFill>
                <a:schemeClr val="bg1"/>
              </a:solidFill>
              <a:latin typeface="Arial" charset="0"/>
            </a:endParaRPr>
          </a:p>
        </p:txBody>
      </p:sp>
      <p:sp>
        <p:nvSpPr>
          <p:cNvPr id="19461" name="Rectangle 4"/>
          <p:cNvSpPr>
            <a:spLocks noGrp="1" noChangeArrowheads="1"/>
          </p:cNvSpPr>
          <p:nvPr>
            <p:ph type="body" sz="half" idx="2"/>
          </p:nvPr>
        </p:nvSpPr>
        <p:spPr>
          <a:xfrm>
            <a:off x="4286248" y="1357298"/>
            <a:ext cx="4643470" cy="4987518"/>
          </a:xfrm>
          <a:solidFill>
            <a:srgbClr val="D53A1B"/>
          </a:solidFill>
        </p:spPr>
        <p:txBody>
          <a:bodyPr>
            <a:normAutofit/>
          </a:bodyPr>
          <a:lstStyle/>
          <a:p>
            <a:pPr eaLnBrk="1" hangingPunct="1"/>
            <a:r>
              <a:rPr lang="es-MX" sz="1800" b="1" dirty="0" smtClean="0">
                <a:solidFill>
                  <a:schemeClr val="bg1"/>
                </a:solidFill>
                <a:latin typeface="Arial" charset="0"/>
              </a:rPr>
              <a:t>Sura Seguros</a:t>
            </a:r>
          </a:p>
          <a:p>
            <a:pPr eaLnBrk="1" hangingPunct="1"/>
            <a:r>
              <a:rPr lang="es-MX" sz="1800" b="1" dirty="0" smtClean="0">
                <a:solidFill>
                  <a:schemeClr val="bg1"/>
                </a:solidFill>
                <a:latin typeface="Arial" charset="0"/>
              </a:rPr>
              <a:t>Seguros Atlas, S.A.</a:t>
            </a:r>
          </a:p>
          <a:p>
            <a:pPr eaLnBrk="1" hangingPunct="1"/>
            <a:r>
              <a:rPr lang="es-MX" sz="1800" b="1" dirty="0" smtClean="0">
                <a:solidFill>
                  <a:schemeClr val="bg1"/>
                </a:solidFill>
                <a:latin typeface="Arial" charset="0"/>
              </a:rPr>
              <a:t>Seguros Banamex, S.A.</a:t>
            </a:r>
          </a:p>
          <a:p>
            <a:pPr eaLnBrk="1" hangingPunct="1"/>
            <a:r>
              <a:rPr lang="es-MX" sz="1800" b="1" dirty="0" smtClean="0">
                <a:solidFill>
                  <a:schemeClr val="bg1"/>
                </a:solidFill>
                <a:latin typeface="Arial" charset="0"/>
              </a:rPr>
              <a:t>Seguros Banorte Generali</a:t>
            </a:r>
          </a:p>
          <a:p>
            <a:pPr eaLnBrk="1" hangingPunct="1"/>
            <a:r>
              <a:rPr lang="es-MX" sz="1800" b="1" dirty="0" smtClean="0">
                <a:solidFill>
                  <a:schemeClr val="bg1"/>
                </a:solidFill>
                <a:latin typeface="Arial" charset="0"/>
              </a:rPr>
              <a:t>Seguros BBVA Bancomer, S.A.</a:t>
            </a:r>
          </a:p>
          <a:p>
            <a:pPr eaLnBrk="1" hangingPunct="1"/>
            <a:r>
              <a:rPr lang="es-MX" sz="1800" b="1" dirty="0" smtClean="0">
                <a:solidFill>
                  <a:schemeClr val="bg1"/>
                </a:solidFill>
                <a:latin typeface="Arial" charset="0"/>
              </a:rPr>
              <a:t>HDI Seguros, S.A.</a:t>
            </a:r>
          </a:p>
          <a:p>
            <a:pPr eaLnBrk="1" hangingPunct="1"/>
            <a:r>
              <a:rPr lang="es-MX" sz="1800" b="1" dirty="0" smtClean="0">
                <a:solidFill>
                  <a:schemeClr val="bg1"/>
                </a:solidFill>
                <a:latin typeface="Arial" charset="0"/>
              </a:rPr>
              <a:t>Axa Seguros, S.A.</a:t>
            </a:r>
          </a:p>
          <a:p>
            <a:pPr eaLnBrk="1" hangingPunct="1"/>
            <a:r>
              <a:rPr lang="es-MX" sz="1800" b="1" dirty="0" smtClean="0">
                <a:solidFill>
                  <a:schemeClr val="bg1"/>
                </a:solidFill>
                <a:latin typeface="Arial" charset="0"/>
              </a:rPr>
              <a:t>Seguros Afirme, S.A..</a:t>
            </a:r>
          </a:p>
          <a:p>
            <a:pPr eaLnBrk="1" hangingPunct="1"/>
            <a:r>
              <a:rPr lang="es-MX" sz="1800" b="1" dirty="0" err="1" smtClean="0">
                <a:solidFill>
                  <a:schemeClr val="bg1"/>
                </a:solidFill>
                <a:latin typeface="Arial" charset="0"/>
              </a:rPr>
              <a:t>Zurich</a:t>
            </a:r>
            <a:r>
              <a:rPr lang="es-MX" sz="1800" b="1" dirty="0" smtClean="0">
                <a:solidFill>
                  <a:schemeClr val="bg1"/>
                </a:solidFill>
                <a:latin typeface="Arial" charset="0"/>
              </a:rPr>
              <a:t> </a:t>
            </a:r>
            <a:r>
              <a:rPr lang="es-MX" sz="1800" b="1" dirty="0" err="1" smtClean="0">
                <a:solidFill>
                  <a:schemeClr val="bg1"/>
                </a:solidFill>
                <a:latin typeface="Arial" charset="0"/>
              </a:rPr>
              <a:t>Cia</a:t>
            </a:r>
            <a:r>
              <a:rPr lang="es-MX" sz="1800" b="1" dirty="0" smtClean="0">
                <a:solidFill>
                  <a:schemeClr val="bg1"/>
                </a:solidFill>
                <a:latin typeface="Arial" charset="0"/>
              </a:rPr>
              <a:t> de Seguros</a:t>
            </a:r>
          </a:p>
          <a:p>
            <a:pPr eaLnBrk="1" hangingPunct="1"/>
            <a:r>
              <a:rPr lang="es-ES" sz="1800" b="1" dirty="0" smtClean="0">
                <a:solidFill>
                  <a:schemeClr val="bg1"/>
                </a:solidFill>
                <a:latin typeface="Arial" charset="0"/>
              </a:rPr>
              <a:t>Seguros Patrimonial</a:t>
            </a:r>
          </a:p>
          <a:p>
            <a:pPr eaLnBrk="1" hangingPunct="1"/>
            <a:r>
              <a:rPr lang="es-ES" sz="1800" b="1" dirty="0" smtClean="0">
                <a:solidFill>
                  <a:schemeClr val="bg1"/>
                </a:solidFill>
                <a:latin typeface="Arial" charset="0"/>
              </a:rPr>
              <a:t>AIG Seguros</a:t>
            </a:r>
          </a:p>
          <a:p>
            <a:pPr eaLnBrk="1" hangingPunct="1"/>
            <a:r>
              <a:rPr lang="es-ES" sz="1800" b="1" dirty="0" smtClean="0">
                <a:solidFill>
                  <a:schemeClr val="bg1"/>
                </a:solidFill>
                <a:latin typeface="Arial" charset="0"/>
              </a:rPr>
              <a:t>Primero Seguros</a:t>
            </a:r>
          </a:p>
          <a:p>
            <a:pPr eaLnBrk="1" hangingPunct="1"/>
            <a:r>
              <a:rPr lang="es-ES" sz="1800" b="1" dirty="0" smtClean="0">
                <a:solidFill>
                  <a:schemeClr val="bg1"/>
                </a:solidFill>
                <a:latin typeface="Arial" charset="0"/>
              </a:rPr>
              <a:t>Seguros Azteca</a:t>
            </a:r>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71462"/>
            <a:ext cx="7772400" cy="895368"/>
          </a:xfrm>
        </p:spPr>
        <p:txBody>
          <a:bodyPr/>
          <a:lstStyle/>
          <a:p>
            <a:r>
              <a:rPr lang="es-MX" dirty="0" smtClean="0">
                <a:solidFill>
                  <a:schemeClr val="bg1"/>
                </a:solidFill>
              </a:rPr>
              <a:t>CORRALONES OCRA</a:t>
            </a:r>
            <a:endParaRPr lang="es-MX" dirty="0">
              <a:solidFill>
                <a:schemeClr val="bg1"/>
              </a:solidFill>
            </a:endParaRPr>
          </a:p>
        </p:txBody>
      </p:sp>
      <p:sp>
        <p:nvSpPr>
          <p:cNvPr id="4" name="3 Rectángulo"/>
          <p:cNvSpPr/>
          <p:nvPr/>
        </p:nvSpPr>
        <p:spPr>
          <a:xfrm>
            <a:off x="0" y="642918"/>
            <a:ext cx="9144000" cy="1785104"/>
          </a:xfrm>
          <a:prstGeom prst="rect">
            <a:avLst/>
          </a:prstGeom>
          <a:solidFill>
            <a:srgbClr val="D53A1B"/>
          </a:solidFill>
        </p:spPr>
        <p:txBody>
          <a:bodyPr wrap="square">
            <a:spAutoFit/>
          </a:bodyPr>
          <a:lstStyle/>
          <a:p>
            <a:r>
              <a:rPr lang="es-MX" sz="2200" b="1" dirty="0" smtClean="0">
                <a:solidFill>
                  <a:schemeClr val="bg1"/>
                </a:solidFill>
              </a:rPr>
              <a:t>En coordinación con el Jefe de Gobierno de la Ciudad de México, y los diferentes Gobernadores  de los Estados de la República, OCRA tiene acuerdos firmados, donde se crean Gerencias Especializadas sobre el robo de vehículos, y en donde OCRA participa con la construcción; así como el equipamiento de dichos depósitos vehiculares.</a:t>
            </a:r>
            <a:endParaRPr lang="es-MX" sz="2200" b="1" dirty="0">
              <a:solidFill>
                <a:schemeClr val="bg1"/>
              </a:solidFill>
            </a:endParaRPr>
          </a:p>
        </p:txBody>
      </p:sp>
      <p:sp>
        <p:nvSpPr>
          <p:cNvPr id="5" name="4 Rectángulo"/>
          <p:cNvSpPr/>
          <p:nvPr/>
        </p:nvSpPr>
        <p:spPr>
          <a:xfrm>
            <a:off x="142844" y="2428868"/>
            <a:ext cx="5072098" cy="4154984"/>
          </a:xfrm>
          <a:prstGeom prst="rect">
            <a:avLst/>
          </a:prstGeom>
          <a:solidFill>
            <a:srgbClr val="D53A1B"/>
          </a:solidFill>
        </p:spPr>
        <p:txBody>
          <a:bodyPr wrap="square">
            <a:spAutoFit/>
          </a:bodyPr>
          <a:lstStyle/>
          <a:p>
            <a:r>
              <a:rPr lang="es-MX" sz="2200" b="1" dirty="0" smtClean="0">
                <a:solidFill>
                  <a:schemeClr val="bg1"/>
                </a:solidFill>
              </a:rPr>
              <a:t>CORRALONES DE OCRA EN LA REPUBLICA MEXICANA </a:t>
            </a:r>
          </a:p>
          <a:p>
            <a:r>
              <a:rPr lang="es-MX" sz="2200" b="1" dirty="0" smtClean="0">
                <a:solidFill>
                  <a:schemeClr val="bg1"/>
                </a:solidFill>
              </a:rPr>
              <a:t>Ciudad de México</a:t>
            </a:r>
          </a:p>
          <a:p>
            <a:r>
              <a:rPr lang="es-MX" sz="2200" b="1" dirty="0" smtClean="0">
                <a:solidFill>
                  <a:schemeClr val="bg1"/>
                </a:solidFill>
              </a:rPr>
              <a:t>1.- Cabeza de Juárez</a:t>
            </a:r>
          </a:p>
          <a:p>
            <a:r>
              <a:rPr lang="es-MX" sz="2200" b="1" dirty="0" smtClean="0">
                <a:solidFill>
                  <a:schemeClr val="bg1"/>
                </a:solidFill>
              </a:rPr>
              <a:t>Estado de México</a:t>
            </a:r>
          </a:p>
          <a:p>
            <a:r>
              <a:rPr lang="es-MX" sz="2200" b="1" dirty="0" smtClean="0">
                <a:solidFill>
                  <a:schemeClr val="bg1"/>
                </a:solidFill>
              </a:rPr>
              <a:t>2.- OCRA </a:t>
            </a:r>
            <a:r>
              <a:rPr lang="es-MX" sz="2200" b="1" dirty="0" err="1" smtClean="0">
                <a:solidFill>
                  <a:schemeClr val="bg1"/>
                </a:solidFill>
              </a:rPr>
              <a:t>Amecameca</a:t>
            </a:r>
            <a:r>
              <a:rPr lang="es-MX" sz="2200" b="1" dirty="0" smtClean="0">
                <a:solidFill>
                  <a:schemeClr val="bg1"/>
                </a:solidFill>
              </a:rPr>
              <a:t>.</a:t>
            </a:r>
          </a:p>
          <a:p>
            <a:r>
              <a:rPr lang="es-MX" sz="2200" b="1" dirty="0" smtClean="0">
                <a:solidFill>
                  <a:schemeClr val="bg1"/>
                </a:solidFill>
              </a:rPr>
              <a:t>3.- OCRA-</a:t>
            </a:r>
            <a:r>
              <a:rPr lang="es-MX" sz="2200" b="1" dirty="0" err="1" smtClean="0">
                <a:solidFill>
                  <a:schemeClr val="bg1"/>
                </a:solidFill>
              </a:rPr>
              <a:t>Atizapan</a:t>
            </a:r>
            <a:endParaRPr lang="es-MX" sz="2200" b="1" dirty="0" smtClean="0">
              <a:solidFill>
                <a:schemeClr val="bg1"/>
              </a:solidFill>
            </a:endParaRPr>
          </a:p>
          <a:p>
            <a:r>
              <a:rPr lang="es-MX" sz="2200" b="1" dirty="0" smtClean="0">
                <a:solidFill>
                  <a:schemeClr val="bg1"/>
                </a:solidFill>
              </a:rPr>
              <a:t>4.-OCRA-Nezahualcoyotl</a:t>
            </a:r>
          </a:p>
          <a:p>
            <a:r>
              <a:rPr lang="es-MX" sz="2200" b="1" dirty="0" smtClean="0">
                <a:solidFill>
                  <a:schemeClr val="bg1"/>
                </a:solidFill>
              </a:rPr>
              <a:t>.5.-OCRA-Ecatepec.</a:t>
            </a:r>
          </a:p>
          <a:p>
            <a:r>
              <a:rPr lang="es-MX" sz="2200" b="1" dirty="0" smtClean="0">
                <a:solidFill>
                  <a:schemeClr val="bg1"/>
                </a:solidFill>
              </a:rPr>
              <a:t>6.-OCRA-Toluca.</a:t>
            </a:r>
          </a:p>
          <a:p>
            <a:r>
              <a:rPr lang="es-MX" sz="2200" b="1" dirty="0" smtClean="0">
                <a:solidFill>
                  <a:schemeClr val="bg1"/>
                </a:solidFill>
              </a:rPr>
              <a:t>7.- Campeche, Campeche</a:t>
            </a:r>
          </a:p>
          <a:p>
            <a:r>
              <a:rPr lang="es-MX" sz="2200" b="1" dirty="0" smtClean="0">
                <a:solidFill>
                  <a:schemeClr val="bg1"/>
                </a:solidFill>
              </a:rPr>
              <a:t>8.-Cuernacava, Morelos</a:t>
            </a:r>
            <a:endParaRPr lang="es-MX" sz="2200" b="1" dirty="0">
              <a:solidFill>
                <a:schemeClr val="bg1"/>
              </a:solidFill>
            </a:endParaRPr>
          </a:p>
        </p:txBody>
      </p:sp>
      <p:sp>
        <p:nvSpPr>
          <p:cNvPr id="6" name="5 Rectángulo"/>
          <p:cNvSpPr/>
          <p:nvPr/>
        </p:nvSpPr>
        <p:spPr>
          <a:xfrm>
            <a:off x="5072066" y="2428868"/>
            <a:ext cx="3929058" cy="4154984"/>
          </a:xfrm>
          <a:prstGeom prst="rect">
            <a:avLst/>
          </a:prstGeom>
          <a:solidFill>
            <a:srgbClr val="D53A1B"/>
          </a:solidFill>
        </p:spPr>
        <p:txBody>
          <a:bodyPr wrap="square">
            <a:spAutoFit/>
          </a:bodyPr>
          <a:lstStyle/>
          <a:p>
            <a:r>
              <a:rPr lang="es-MX" sz="2200" b="1" dirty="0" smtClean="0">
                <a:solidFill>
                  <a:schemeClr val="bg1"/>
                </a:solidFill>
              </a:rPr>
              <a:t>9.-CVDI Guadalajara, Jalisco.</a:t>
            </a:r>
          </a:p>
          <a:p>
            <a:r>
              <a:rPr lang="es-MX" sz="2200" b="1" dirty="0" smtClean="0">
                <a:solidFill>
                  <a:schemeClr val="bg1"/>
                </a:solidFill>
              </a:rPr>
              <a:t>10.- Monterrey, Nuevo León.</a:t>
            </a:r>
          </a:p>
          <a:p>
            <a:r>
              <a:rPr lang="es-MX" sz="2200" b="1" dirty="0" smtClean="0">
                <a:solidFill>
                  <a:schemeClr val="bg1"/>
                </a:solidFill>
              </a:rPr>
              <a:t>11.-Morelia, Michoacán</a:t>
            </a:r>
          </a:p>
          <a:p>
            <a:r>
              <a:rPr lang="es-MX" sz="2200" b="1" dirty="0" smtClean="0">
                <a:solidFill>
                  <a:schemeClr val="bg1"/>
                </a:solidFill>
              </a:rPr>
              <a:t> 12.-Querétaro, Querétaro</a:t>
            </a:r>
          </a:p>
          <a:p>
            <a:r>
              <a:rPr lang="es-MX" sz="2200" b="1" dirty="0" smtClean="0">
                <a:solidFill>
                  <a:schemeClr val="bg1"/>
                </a:solidFill>
              </a:rPr>
              <a:t>13.-Puebla, Puebla</a:t>
            </a:r>
          </a:p>
          <a:p>
            <a:r>
              <a:rPr lang="es-MX" sz="2200" b="1" dirty="0" smtClean="0">
                <a:solidFill>
                  <a:schemeClr val="bg1"/>
                </a:solidFill>
              </a:rPr>
              <a:t>14.-Cd. Victoria, Tamaulipas</a:t>
            </a:r>
          </a:p>
          <a:p>
            <a:r>
              <a:rPr lang="es-MX" sz="2200" b="1" dirty="0" smtClean="0">
                <a:solidFill>
                  <a:schemeClr val="bg1"/>
                </a:solidFill>
              </a:rPr>
              <a:t> 15.-Ciudad Juárez, Chihuahua</a:t>
            </a:r>
          </a:p>
          <a:p>
            <a:r>
              <a:rPr lang="es-MX" sz="2200" b="1" dirty="0" smtClean="0">
                <a:solidFill>
                  <a:schemeClr val="bg1"/>
                </a:solidFill>
              </a:rPr>
              <a:t>16.- Saltillo, Coahuila</a:t>
            </a:r>
          </a:p>
          <a:p>
            <a:endParaRPr lang="es-MX" sz="2200" b="1" dirty="0" smtClean="0">
              <a:solidFill>
                <a:schemeClr val="bg1"/>
              </a:solidFill>
            </a:endParaRPr>
          </a:p>
          <a:p>
            <a:endParaRPr lang="es-MX" sz="2200" b="1" dirty="0" smtClean="0">
              <a:solidFill>
                <a:schemeClr val="bg1"/>
              </a:solidFill>
            </a:endParaRPr>
          </a:p>
          <a:p>
            <a:endParaRPr lang="es-MX" sz="2200" b="1" dirty="0">
              <a:solidFill>
                <a:schemeClr val="bg1"/>
              </a:solidFill>
            </a:endParaRPr>
          </a:p>
        </p:txBody>
      </p:sp>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IMG-20181107-WA0062.jpg"/>
          <p:cNvPicPr>
            <a:picLocks noChangeAspect="1"/>
          </p:cNvPicPr>
          <p:nvPr/>
        </p:nvPicPr>
        <p:blipFill>
          <a:blip r:embed="rId2" cstate="print"/>
          <a:stretch>
            <a:fillRect/>
          </a:stretch>
        </p:blipFill>
        <p:spPr>
          <a:xfrm>
            <a:off x="4286248" y="3214686"/>
            <a:ext cx="4857752" cy="3643314"/>
          </a:xfrm>
          <a:prstGeom prst="rect">
            <a:avLst/>
          </a:prstGeom>
        </p:spPr>
      </p:pic>
      <p:sp>
        <p:nvSpPr>
          <p:cNvPr id="2" name="1 Título"/>
          <p:cNvSpPr>
            <a:spLocks noGrp="1"/>
          </p:cNvSpPr>
          <p:nvPr>
            <p:ph type="title"/>
          </p:nvPr>
        </p:nvSpPr>
        <p:spPr>
          <a:xfrm>
            <a:off x="428596" y="131762"/>
            <a:ext cx="8229600" cy="582594"/>
          </a:xfrm>
        </p:spPr>
        <p:txBody>
          <a:bodyPr>
            <a:normAutofit fontScale="90000"/>
          </a:bodyPr>
          <a:lstStyle/>
          <a:p>
            <a:r>
              <a:rPr lang="es-MX" dirty="0" smtClean="0">
                <a:solidFill>
                  <a:schemeClr val="bg1"/>
                </a:solidFill>
              </a:rPr>
              <a:t>CABEZA DE JUAREZ (CDMX)</a:t>
            </a:r>
            <a:endParaRPr lang="es-MX" dirty="0">
              <a:solidFill>
                <a:schemeClr val="bg1"/>
              </a:solidFill>
            </a:endParaRPr>
          </a:p>
        </p:txBody>
      </p:sp>
      <p:pic>
        <p:nvPicPr>
          <p:cNvPr id="7" name="6 Imagen" descr="IMG-20181107-WA0059.jpg"/>
          <p:cNvPicPr>
            <a:picLocks noChangeAspect="1"/>
          </p:cNvPicPr>
          <p:nvPr/>
        </p:nvPicPr>
        <p:blipFill>
          <a:blip r:embed="rId3" cstate="print"/>
          <a:stretch>
            <a:fillRect/>
          </a:stretch>
        </p:blipFill>
        <p:spPr>
          <a:xfrm>
            <a:off x="-32" y="642918"/>
            <a:ext cx="5072097" cy="3571588"/>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772400" cy="571480"/>
          </a:xfrm>
        </p:spPr>
        <p:txBody>
          <a:bodyPr/>
          <a:lstStyle/>
          <a:p>
            <a:r>
              <a:rPr lang="es-MX" sz="3600" dirty="0" smtClean="0">
                <a:solidFill>
                  <a:schemeClr val="bg1"/>
                </a:solidFill>
              </a:rPr>
              <a:t>ESTADO DE MÉXICO</a:t>
            </a:r>
            <a:endParaRPr lang="es-MX" sz="3600" dirty="0">
              <a:solidFill>
                <a:schemeClr val="bg1"/>
              </a:solidFill>
            </a:endParaRPr>
          </a:p>
        </p:txBody>
      </p:sp>
      <p:sp>
        <p:nvSpPr>
          <p:cNvPr id="4" name="3 Marcador de número de diapositiva"/>
          <p:cNvSpPr>
            <a:spLocks noGrp="1"/>
          </p:cNvSpPr>
          <p:nvPr>
            <p:ph type="sldNum" sz="quarter" idx="12"/>
          </p:nvPr>
        </p:nvSpPr>
        <p:spPr/>
        <p:txBody>
          <a:bodyPr/>
          <a:lstStyle/>
          <a:p>
            <a:pPr>
              <a:defRPr/>
            </a:pPr>
            <a:fld id="{B0DF6E39-7928-4429-9400-CE5D7DEB76A6}" type="slidenum">
              <a:rPr lang="es-ES_tradnl" smtClean="0"/>
              <a:pPr>
                <a:defRPr/>
              </a:pPr>
              <a:t>7</a:t>
            </a:fld>
            <a:endParaRPr lang="es-ES_tradnl"/>
          </a:p>
        </p:txBody>
      </p:sp>
      <p:pic>
        <p:nvPicPr>
          <p:cNvPr id="8" name="7 Imagen" descr="ATIZAPAN DESPUES 3.jpg"/>
          <p:cNvPicPr>
            <a:picLocks noChangeAspect="1"/>
          </p:cNvPicPr>
          <p:nvPr/>
        </p:nvPicPr>
        <p:blipFill>
          <a:blip r:embed="rId2" cstate="print"/>
          <a:srcRect t="19608" b="11765"/>
          <a:stretch>
            <a:fillRect/>
          </a:stretch>
        </p:blipFill>
        <p:spPr>
          <a:xfrm>
            <a:off x="71406" y="500042"/>
            <a:ext cx="5072098" cy="4184481"/>
          </a:xfrm>
          <a:prstGeom prst="rect">
            <a:avLst/>
          </a:prstGeom>
        </p:spPr>
      </p:pic>
      <p:sp>
        <p:nvSpPr>
          <p:cNvPr id="9" name="8 CuadroTexto"/>
          <p:cNvSpPr txBox="1"/>
          <p:nvPr/>
        </p:nvSpPr>
        <p:spPr>
          <a:xfrm>
            <a:off x="2143108" y="3571876"/>
            <a:ext cx="2143140" cy="830997"/>
          </a:xfrm>
          <a:prstGeom prst="rect">
            <a:avLst/>
          </a:prstGeom>
          <a:noFill/>
        </p:spPr>
        <p:txBody>
          <a:bodyPr wrap="square" rtlCol="0">
            <a:spAutoFit/>
          </a:bodyPr>
          <a:lstStyle/>
          <a:p>
            <a:r>
              <a:rPr lang="es-MX" dirty="0" smtClean="0">
                <a:solidFill>
                  <a:schemeClr val="accent3">
                    <a:lumMod val="95000"/>
                  </a:schemeClr>
                </a:solidFill>
              </a:rPr>
              <a:t>OCRA ATIZAPAN</a:t>
            </a:r>
            <a:endParaRPr lang="es-MX" dirty="0">
              <a:solidFill>
                <a:schemeClr val="accent3">
                  <a:lumMod val="95000"/>
                </a:schemeClr>
              </a:solidFill>
            </a:endParaRPr>
          </a:p>
        </p:txBody>
      </p:sp>
      <p:pic>
        <p:nvPicPr>
          <p:cNvPr id="10" name="9 Imagen" descr="ECATEPEC DESPUES 4.jpg"/>
          <p:cNvPicPr>
            <a:picLocks noChangeAspect="1"/>
          </p:cNvPicPr>
          <p:nvPr/>
        </p:nvPicPr>
        <p:blipFill>
          <a:blip r:embed="rId3" cstate="print"/>
          <a:stretch>
            <a:fillRect/>
          </a:stretch>
        </p:blipFill>
        <p:spPr>
          <a:xfrm>
            <a:off x="4214810" y="3071810"/>
            <a:ext cx="4857784" cy="3643338"/>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42852"/>
            <a:ext cx="7772400" cy="604822"/>
          </a:xfrm>
        </p:spPr>
        <p:txBody>
          <a:bodyPr/>
          <a:lstStyle/>
          <a:p>
            <a:r>
              <a:rPr lang="es-MX" dirty="0" smtClean="0"/>
              <a:t>OCRA AGUASCALIENTES</a:t>
            </a:r>
            <a:endParaRPr lang="es-MX" dirty="0"/>
          </a:p>
        </p:txBody>
      </p:sp>
      <p:sp>
        <p:nvSpPr>
          <p:cNvPr id="4" name="3 Marcador de número de diapositiva"/>
          <p:cNvSpPr>
            <a:spLocks noGrp="1"/>
          </p:cNvSpPr>
          <p:nvPr>
            <p:ph type="sldNum" sz="quarter" idx="12"/>
          </p:nvPr>
        </p:nvSpPr>
        <p:spPr/>
        <p:txBody>
          <a:bodyPr/>
          <a:lstStyle/>
          <a:p>
            <a:pPr>
              <a:defRPr/>
            </a:pPr>
            <a:fld id="{B0DF6E39-7928-4429-9400-CE5D7DEB76A6}" type="slidenum">
              <a:rPr lang="es-ES_tradnl" smtClean="0"/>
              <a:pPr>
                <a:defRPr/>
              </a:pPr>
              <a:t>8</a:t>
            </a:fld>
            <a:endParaRPr lang="es-ES_tradnl"/>
          </a:p>
        </p:txBody>
      </p:sp>
      <p:pic>
        <p:nvPicPr>
          <p:cNvPr id="5" name="4 Imagen" descr="100_4011.JPG"/>
          <p:cNvPicPr>
            <a:picLocks noChangeAspect="1"/>
          </p:cNvPicPr>
          <p:nvPr/>
        </p:nvPicPr>
        <p:blipFill>
          <a:blip r:embed="rId2" cstate="print"/>
          <a:stretch>
            <a:fillRect/>
          </a:stretch>
        </p:blipFill>
        <p:spPr>
          <a:xfrm>
            <a:off x="119031" y="785794"/>
            <a:ext cx="5310225" cy="3982669"/>
          </a:xfrm>
          <a:prstGeom prst="rect">
            <a:avLst/>
          </a:prstGeom>
        </p:spPr>
      </p:pic>
      <p:pic>
        <p:nvPicPr>
          <p:cNvPr id="6" name="5 Imagen" descr="100_4014.JPG"/>
          <p:cNvPicPr>
            <a:picLocks noChangeAspect="1"/>
          </p:cNvPicPr>
          <p:nvPr/>
        </p:nvPicPr>
        <p:blipFill>
          <a:blip r:embed="rId3" cstate="print"/>
          <a:stretch>
            <a:fillRect/>
          </a:stretch>
        </p:blipFill>
        <p:spPr>
          <a:xfrm>
            <a:off x="4043367" y="2943228"/>
            <a:ext cx="5029227" cy="3771920"/>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1422"/>
            <a:ext cx="8858280" cy="714372"/>
          </a:xfrm>
        </p:spPr>
        <p:txBody>
          <a:bodyPr>
            <a:normAutofit/>
          </a:bodyPr>
          <a:lstStyle/>
          <a:p>
            <a:r>
              <a:rPr lang="es-MX" sz="3600" dirty="0" smtClean="0">
                <a:solidFill>
                  <a:schemeClr val="bg1"/>
                </a:solidFill>
              </a:rPr>
              <a:t>OCRA GUADALAJARA JALISCO (CVDI)</a:t>
            </a:r>
            <a:endParaRPr lang="es-MX" sz="3600" dirty="0">
              <a:solidFill>
                <a:schemeClr val="bg1"/>
              </a:solidFill>
            </a:endParaRPr>
          </a:p>
        </p:txBody>
      </p:sp>
      <p:pic>
        <p:nvPicPr>
          <p:cNvPr id="5" name="4 Imagen" descr="IMG-20181107-WA0008.jpg"/>
          <p:cNvPicPr>
            <a:picLocks noChangeAspect="1"/>
          </p:cNvPicPr>
          <p:nvPr/>
        </p:nvPicPr>
        <p:blipFill>
          <a:blip r:embed="rId2" cstate="print"/>
          <a:srcRect l="13281"/>
          <a:stretch>
            <a:fillRect/>
          </a:stretch>
        </p:blipFill>
        <p:spPr>
          <a:xfrm>
            <a:off x="71407" y="785818"/>
            <a:ext cx="4643470" cy="3143248"/>
          </a:xfrm>
          <a:prstGeom prst="rect">
            <a:avLst/>
          </a:prstGeom>
        </p:spPr>
      </p:pic>
      <p:pic>
        <p:nvPicPr>
          <p:cNvPr id="6" name="5 Imagen" descr="IMG-20181107-WA0007.jpg"/>
          <p:cNvPicPr>
            <a:picLocks noChangeAspect="1"/>
          </p:cNvPicPr>
          <p:nvPr/>
        </p:nvPicPr>
        <p:blipFill>
          <a:blip r:embed="rId3" cstate="print"/>
          <a:stretch>
            <a:fillRect/>
          </a:stretch>
        </p:blipFill>
        <p:spPr>
          <a:xfrm>
            <a:off x="4786346" y="785794"/>
            <a:ext cx="4286248" cy="3107529"/>
          </a:xfrm>
          <a:prstGeom prst="rect">
            <a:avLst/>
          </a:prstGeom>
        </p:spPr>
      </p:pic>
      <p:pic>
        <p:nvPicPr>
          <p:cNvPr id="7" name="6 Imagen" descr="IMG-20181107-WA0020.jpg"/>
          <p:cNvPicPr>
            <a:picLocks noChangeAspect="1"/>
          </p:cNvPicPr>
          <p:nvPr/>
        </p:nvPicPr>
        <p:blipFill>
          <a:blip r:embed="rId4" cstate="print"/>
          <a:stretch>
            <a:fillRect/>
          </a:stretch>
        </p:blipFill>
        <p:spPr>
          <a:xfrm>
            <a:off x="2180929" y="3929066"/>
            <a:ext cx="4134957" cy="2928934"/>
          </a:xfrm>
          <a:prstGeom prst="rect">
            <a:avLst/>
          </a:prstGeom>
        </p:spPr>
      </p:pic>
    </p:spTree>
  </p:cSld>
  <p:clrMapOvr>
    <a:masterClrMapping/>
  </p:clrMapOvr>
  <p:transition xmlns:p14="http://schemas.microsoft.com/office/powerpoint/2010/main" spd="med">
    <p:wheel spokes="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50523</TotalTime>
  <Words>938</Words>
  <Application>Microsoft Macintosh PowerPoint</Application>
  <PresentationFormat>Presentación en pantalla (4:3)</PresentationFormat>
  <Paragraphs>189</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Diseño predeterminado</vt:lpstr>
      <vt:lpstr>Gráfico</vt:lpstr>
      <vt:lpstr>Presentación de PowerPoint</vt:lpstr>
      <vt:lpstr>Presentación de PowerPoint</vt:lpstr>
      <vt:lpstr>Presentación de PowerPoint</vt:lpstr>
      <vt:lpstr>Presentación de PowerPoint</vt:lpstr>
      <vt:lpstr>CORRALONES OCRA</vt:lpstr>
      <vt:lpstr>CABEZA DE JUAREZ (CDMX)</vt:lpstr>
      <vt:lpstr>ESTADO DE MÉXICO</vt:lpstr>
      <vt:lpstr>OCRA AGUASCALIENTES</vt:lpstr>
      <vt:lpstr>OCRA GUADALAJARA JALISCO (CVDI)</vt:lpstr>
      <vt:lpstr>OCRA MONTERREY – NUEVO LÉON</vt:lpstr>
      <vt:lpstr>OCRA CIUDAD JUAREZ - CHIHUAHUA</vt:lpstr>
      <vt:lpstr>CD. VICTORIA, TAMAULIPAS</vt:lpstr>
      <vt:lpstr>OCRA SALTILLO - COAHUILA</vt:lpstr>
      <vt:lpstr>  </vt:lpstr>
      <vt:lpstr>  </vt:lpstr>
      <vt:lpstr>  </vt:lpstr>
      <vt:lpstr>  </vt:lpstr>
      <vt:lpstr>  </vt:lpstr>
      <vt:lpstr>  </vt:lpstr>
      <vt:lpstr>  </vt:lpstr>
      <vt:lpstr>  </vt:lpstr>
      <vt:lpstr>  </vt:lpstr>
      <vt:lpstr>  </vt:lpstr>
      <vt:lpstr>  </vt:lpstr>
      <vt:lpstr>  </vt:lpstr>
      <vt:lpstr>  </vt:lpstr>
      <vt:lpstr>  </vt:lpstr>
      <vt:lpstr>  </vt:lpstr>
      <vt:lpstr>  </vt:lpstr>
      <vt:lpstr>Presentación de PowerPoint</vt:lpstr>
    </vt:vector>
  </TitlesOfParts>
  <Company>A.M.I.S.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Gerardo Morales Molina</dc:creator>
  <cp:lastModifiedBy>Genuario R.</cp:lastModifiedBy>
  <cp:revision>3075</cp:revision>
  <dcterms:created xsi:type="dcterms:W3CDTF">1999-12-06T18:38:45Z</dcterms:created>
  <dcterms:modified xsi:type="dcterms:W3CDTF">2018-12-11T16:20:28Z</dcterms:modified>
</cp:coreProperties>
</file>